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89" r:id="rId3"/>
    <p:sldId id="301" r:id="rId4"/>
    <p:sldId id="265" r:id="rId5"/>
    <p:sldId id="300" r:id="rId6"/>
    <p:sldId id="258" r:id="rId7"/>
    <p:sldId id="275" r:id="rId8"/>
    <p:sldId id="276" r:id="rId9"/>
    <p:sldId id="290" r:id="rId10"/>
    <p:sldId id="293" r:id="rId11"/>
    <p:sldId id="294" r:id="rId12"/>
    <p:sldId id="292" r:id="rId13"/>
    <p:sldId id="295" r:id="rId14"/>
    <p:sldId id="267" r:id="rId15"/>
    <p:sldId id="302" r:id="rId16"/>
    <p:sldId id="259" r:id="rId17"/>
    <p:sldId id="303" r:id="rId18"/>
    <p:sldId id="260" r:id="rId19"/>
    <p:sldId id="311" r:id="rId20"/>
    <p:sldId id="288" r:id="rId21"/>
    <p:sldId id="317" r:id="rId22"/>
    <p:sldId id="314" r:id="rId23"/>
    <p:sldId id="284" r:id="rId24"/>
    <p:sldId id="278" r:id="rId25"/>
    <p:sldId id="304" r:id="rId26"/>
    <p:sldId id="309" r:id="rId27"/>
    <p:sldId id="310" r:id="rId28"/>
    <p:sldId id="261" r:id="rId29"/>
    <p:sldId id="271" r:id="rId30"/>
    <p:sldId id="270" r:id="rId31"/>
    <p:sldId id="272" r:id="rId32"/>
    <p:sldId id="268" r:id="rId33"/>
    <p:sldId id="269" r:id="rId34"/>
    <p:sldId id="308" r:id="rId35"/>
    <p:sldId id="315" r:id="rId36"/>
    <p:sldId id="316" r:id="rId37"/>
    <p:sldId id="318" r:id="rId38"/>
    <p:sldId id="319" r:id="rId39"/>
    <p:sldId id="296" r:id="rId40"/>
    <p:sldId id="297" r:id="rId41"/>
    <p:sldId id="320" r:id="rId42"/>
    <p:sldId id="321" r:id="rId43"/>
    <p:sldId id="305" r:id="rId44"/>
    <p:sldId id="262" r:id="rId45"/>
    <p:sldId id="322" r:id="rId46"/>
    <p:sldId id="323" r:id="rId47"/>
    <p:sldId id="337" r:id="rId48"/>
    <p:sldId id="336" r:id="rId49"/>
    <p:sldId id="335" r:id="rId50"/>
    <p:sldId id="334" r:id="rId51"/>
    <p:sldId id="333" r:id="rId52"/>
    <p:sldId id="332" r:id="rId53"/>
    <p:sldId id="331" r:id="rId54"/>
    <p:sldId id="330" r:id="rId55"/>
    <p:sldId id="329" r:id="rId56"/>
    <p:sldId id="328" r:id="rId57"/>
    <p:sldId id="327" r:id="rId58"/>
    <p:sldId id="325" r:id="rId59"/>
    <p:sldId id="306" r:id="rId60"/>
    <p:sldId id="339" r:id="rId61"/>
    <p:sldId id="263" r:id="rId62"/>
    <p:sldId id="279" r:id="rId63"/>
    <p:sldId id="280" r:id="rId64"/>
    <p:sldId id="264" r:id="rId6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D199"/>
    <a:srgbClr val="8CC7B5"/>
    <a:srgbClr val="C2C2C2"/>
    <a:srgbClr val="CCC4B7"/>
    <a:srgbClr val="71BAA3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22" autoAdjust="0"/>
  </p:normalViewPr>
  <p:slideViewPr>
    <p:cSldViewPr>
      <p:cViewPr varScale="1">
        <p:scale>
          <a:sx n="54" d="100"/>
          <a:sy n="54" d="100"/>
        </p:scale>
        <p:origin x="108" y="17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25046-53F6-45A0-9518-08A7E1102CDF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ACDFD-AA90-4EAD-9C18-33BA3B25D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3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2D0FA-7AD4-45BB-8963-F7117558FC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36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7.png"/><Relationship Id="rId7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8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18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18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18.png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A8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38200"/>
            <a:ext cx="16687800" cy="87249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-326350" y="669072"/>
            <a:ext cx="131279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b="1" dirty="0" smtClean="0">
                <a:solidFill>
                  <a:schemeClr val="bg1"/>
                </a:solidFill>
                <a:latin typeface="AmeriGarmnd BT" pitchFamily="2" charset="0"/>
                <a:ea typeface="Batang" panose="02030600000101010101" pitchFamily="18" charset="-127"/>
              </a:rPr>
              <a:t>『</a:t>
            </a:r>
            <a:r>
              <a:rPr lang="en-US" altLang="ko-KR" sz="13000" b="1" dirty="0" smtClean="0">
                <a:solidFill>
                  <a:schemeClr val="bg1"/>
                </a:solidFill>
                <a:latin typeface="AmeriGarmnd BT" pitchFamily="2" charset="0"/>
              </a:rPr>
              <a:t>Would You </a:t>
            </a:r>
          </a:p>
          <a:p>
            <a:r>
              <a:rPr lang="en-US" altLang="ko-KR" sz="13000" b="1" dirty="0">
                <a:solidFill>
                  <a:schemeClr val="bg1"/>
                </a:solidFill>
                <a:latin typeface="AmeriGarmnd BT" pitchFamily="2" charset="0"/>
              </a:rPr>
              <a:t>	</a:t>
            </a:r>
            <a:r>
              <a:rPr lang="en-US" altLang="ko-KR" sz="13000" b="1" dirty="0" smtClean="0">
                <a:solidFill>
                  <a:schemeClr val="bg1"/>
                </a:solidFill>
                <a:latin typeface="AmeriGarmnd BT" pitchFamily="2" charset="0"/>
              </a:rPr>
              <a:t>				 Like?</a:t>
            </a:r>
            <a:r>
              <a:rPr lang="en-US" altLang="ko-KR" sz="13000" b="1" dirty="0" smtClean="0">
                <a:solidFill>
                  <a:schemeClr val="bg1"/>
                </a:solidFill>
                <a:latin typeface="AmeriGarmnd BT" pitchFamily="2" charset="0"/>
                <a:ea typeface="Batang" panose="02030600000101010101" pitchFamily="18" charset="-127"/>
              </a:rPr>
              <a:t>』</a:t>
            </a:r>
            <a:endParaRPr lang="ko-KR" altLang="en-US" sz="13000" b="1" dirty="0">
              <a:solidFill>
                <a:schemeClr val="bg1"/>
              </a:solidFill>
              <a:latin typeface="AmeriGarmnd B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4664928"/>
            <a:ext cx="1312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 smtClean="0">
                <a:solidFill>
                  <a:schemeClr val="bg1"/>
                </a:solidFill>
                <a:latin typeface="AmeriGarmnd BT" pitchFamily="2" charset="0"/>
                <a:ea typeface="Batang" panose="02030600000101010101" pitchFamily="18" charset="-127"/>
              </a:rPr>
              <a:t>『</a:t>
            </a:r>
            <a:r>
              <a:rPr lang="ko-KR" altLang="en-US" sz="7000" b="1" dirty="0" smtClean="0">
                <a:solidFill>
                  <a:schemeClr val="bg1"/>
                </a:solidFill>
                <a:latin typeface="AmeriGarmnd BT" pitchFamily="2" charset="0"/>
                <a:ea typeface="문체부 제목 돋음체" panose="020B0609000101010101" pitchFamily="49" charset="-127"/>
              </a:rPr>
              <a:t>우주</a:t>
            </a:r>
            <a:r>
              <a:rPr lang="en-US" altLang="ko-KR" sz="7000" dirty="0" smtClean="0">
                <a:solidFill>
                  <a:schemeClr val="bg1"/>
                </a:solidFill>
                <a:latin typeface="+mj-lt"/>
                <a:ea typeface="문체부 제목 돋음체" panose="020B0609000101010101" pitchFamily="49" charset="-127"/>
              </a:rPr>
              <a:t>[</a:t>
            </a:r>
            <a:r>
              <a:rPr lang="ko-KR" altLang="en-US" sz="6000" b="1" dirty="0" smtClean="0">
                <a:solidFill>
                  <a:schemeClr val="bg1"/>
                </a:solidFill>
                <a:latin typeface="AmeriGarmnd BT" pitchFamily="2" charset="0"/>
                <a:ea typeface="문체부 제목 돋음체" panose="020B0609000101010101" pitchFamily="49" charset="-127"/>
              </a:rPr>
              <a:t>酒</a:t>
            </a:r>
            <a:r>
              <a:rPr lang="en-US" altLang="ko-KR" sz="7000" dirty="0" smtClean="0">
                <a:solidFill>
                  <a:schemeClr val="bg1"/>
                </a:solidFill>
                <a:latin typeface="+mj-lt"/>
                <a:ea typeface="문체부 제목 돋음체" panose="020B0609000101010101" pitchFamily="49" charset="-127"/>
              </a:rPr>
              <a:t>]</a:t>
            </a:r>
            <a:r>
              <a:rPr lang="en-US" altLang="ko-KR" sz="7000" dirty="0" smtClean="0">
                <a:solidFill>
                  <a:schemeClr val="bg1"/>
                </a:solidFill>
                <a:latin typeface="AmeriGarmnd BT" pitchFamily="2" charset="0"/>
                <a:ea typeface="문체부 제목 돋음체" panose="020B0609000101010101" pitchFamily="49" charset="-127"/>
              </a:rPr>
              <a:t> </a:t>
            </a:r>
            <a:r>
              <a:rPr lang="ko-KR" altLang="en-US" sz="7000" b="1" dirty="0" smtClean="0">
                <a:solidFill>
                  <a:schemeClr val="bg1"/>
                </a:solidFill>
                <a:latin typeface="AmeriGarmnd BT" pitchFamily="2" charset="0"/>
                <a:ea typeface="문체부 제목 돋음체" panose="020B0609000101010101" pitchFamily="49" charset="-127"/>
              </a:rPr>
              <a:t> </a:t>
            </a:r>
            <a:r>
              <a:rPr lang="en-US" altLang="ko-KR" sz="7000" b="1" dirty="0" smtClean="0">
                <a:solidFill>
                  <a:schemeClr val="bg1"/>
                </a:solidFill>
                <a:latin typeface="AmeriGarmnd BT" pitchFamily="2" charset="0"/>
                <a:ea typeface="Batang" panose="02030600000101010101" pitchFamily="18" charset="-127"/>
              </a:rPr>
              <a:t>Like』</a:t>
            </a:r>
            <a:endParaRPr lang="ko-KR" altLang="en-US" sz="7000" b="1" dirty="0">
              <a:solidFill>
                <a:schemeClr val="bg1"/>
              </a:solidFill>
              <a:latin typeface="AmeriGarmnd BT" pitchFamily="2" charset="0"/>
            </a:endParaRPr>
          </a:p>
        </p:txBody>
      </p:sp>
      <p:grpSp>
        <p:nvGrpSpPr>
          <p:cNvPr id="17" name="그룹 1003"/>
          <p:cNvGrpSpPr/>
          <p:nvPr/>
        </p:nvGrpSpPr>
        <p:grpSpPr>
          <a:xfrm>
            <a:off x="-73914" y="6437841"/>
            <a:ext cx="5331714" cy="599051"/>
            <a:chOff x="-93122" y="5875707"/>
            <a:chExt cx="4428142" cy="599051"/>
          </a:xfrm>
        </p:grpSpPr>
        <p:pic>
          <p:nvPicPr>
            <p:cNvPr id="1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93122" y="5875707"/>
              <a:ext cx="4428142" cy="59905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90600" y="6411069"/>
            <a:ext cx="1312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AmeriGarmnd BT" pitchFamily="2" charset="0"/>
                <a:ea typeface="문체부 제목 돋음체" panose="020B0609000101010101" pitchFamily="49" charset="-127"/>
              </a:rPr>
              <a:t>주류 쇼핑몰 프로젝트</a:t>
            </a:r>
            <a:endParaRPr lang="ko-KR" altLang="en-US" sz="3200" dirty="0">
              <a:solidFill>
                <a:schemeClr val="bg1"/>
              </a:solidFill>
              <a:latin typeface="AmeriGarmnd BT" pitchFamily="2" charset="0"/>
              <a:ea typeface="문체부 제목 돋음체" panose="020B0609000101010101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대각선 방향의 모서리가 둥근 사각형 5"/>
          <p:cNvSpPr/>
          <p:nvPr/>
        </p:nvSpPr>
        <p:spPr>
          <a:xfrm>
            <a:off x="11164451" y="3046422"/>
            <a:ext cx="2551549" cy="131620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0D199"/>
          </a:solidFill>
          <a:ln>
            <a:solidFill>
              <a:srgbClr val="20D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0" name="그룹 1010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650509" cy="32303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65432" y="759005"/>
            <a:ext cx="9907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차별성 및 구현 목표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384" y="1878960"/>
            <a:ext cx="6583196" cy="38217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580" y="5700748"/>
            <a:ext cx="6602246" cy="390525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16200000">
            <a:off x="10061979" y="3634826"/>
            <a:ext cx="513210" cy="255276"/>
            <a:chOff x="4730297" y="6905101"/>
            <a:chExt cx="375509" cy="186782"/>
          </a:xfrm>
        </p:grpSpPr>
        <p:pic>
          <p:nvPicPr>
            <p:cNvPr id="11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824661" y="6810737"/>
              <a:ext cx="186782" cy="375509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 rot="5400000">
            <a:off x="8062166" y="7506685"/>
            <a:ext cx="513210" cy="255276"/>
            <a:chOff x="4730297" y="6905101"/>
            <a:chExt cx="375509" cy="186782"/>
          </a:xfrm>
        </p:grpSpPr>
        <p:pic>
          <p:nvPicPr>
            <p:cNvPr id="1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824661" y="6810737"/>
              <a:ext cx="186782" cy="375509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1582400" y="3213437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인증 후 접속</a:t>
            </a:r>
            <a:endParaRPr lang="ko-KR" altLang="en-US" sz="3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18" name="대각선 방향의 모서리가 둥근 사각형 17"/>
          <p:cNvSpPr/>
          <p:nvPr/>
        </p:nvSpPr>
        <p:spPr>
          <a:xfrm flipH="1">
            <a:off x="4724400" y="6904248"/>
            <a:ext cx="2551549" cy="131620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0D199"/>
          </a:solidFill>
          <a:ln>
            <a:solidFill>
              <a:srgbClr val="20D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66933" y="7099637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게시판</a:t>
            </a:r>
            <a:endParaRPr lang="en-US" altLang="ko-KR" sz="3000" dirty="0" smtClean="0">
              <a:solidFill>
                <a:schemeClr val="bg1"/>
              </a:solidFill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구현</a:t>
            </a:r>
            <a:endParaRPr lang="ko-KR" altLang="en-US" sz="3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16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650509" cy="32303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65432" y="759005"/>
            <a:ext cx="9907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차별성 및 구현 목표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510" y="1652628"/>
            <a:ext cx="3200400" cy="67968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120" y="1845129"/>
            <a:ext cx="7208080" cy="4288971"/>
          </a:xfrm>
          <a:prstGeom prst="rect">
            <a:avLst/>
          </a:prstGeom>
        </p:spPr>
      </p:pic>
      <p:sp>
        <p:nvSpPr>
          <p:cNvPr id="18" name="대각선 방향의 모서리가 둥근 사각형 17"/>
          <p:cNvSpPr/>
          <p:nvPr/>
        </p:nvSpPr>
        <p:spPr>
          <a:xfrm>
            <a:off x="7532722" y="7133257"/>
            <a:ext cx="2551549" cy="131620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0D199"/>
          </a:solidFill>
          <a:ln>
            <a:solidFill>
              <a:srgbClr val="20D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 rot="16200000">
            <a:off x="6632978" y="7721661"/>
            <a:ext cx="513210" cy="255276"/>
            <a:chOff x="4730297" y="6905101"/>
            <a:chExt cx="375509" cy="186782"/>
          </a:xfrm>
        </p:grpSpPr>
        <p:pic>
          <p:nvPicPr>
            <p:cNvPr id="20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824661" y="6810737"/>
              <a:ext cx="186782" cy="375509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12420600" y="6564624"/>
            <a:ext cx="513210" cy="255276"/>
            <a:chOff x="4730297" y="6905101"/>
            <a:chExt cx="375509" cy="186782"/>
          </a:xfrm>
        </p:grpSpPr>
        <p:pic>
          <p:nvPicPr>
            <p:cNvPr id="22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824661" y="6810737"/>
              <a:ext cx="186782" cy="375509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7848600" y="7328237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필터링</a:t>
            </a:r>
            <a:endParaRPr lang="en-US" altLang="ko-KR" sz="3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구현</a:t>
            </a:r>
            <a:endParaRPr lang="ko-KR" altLang="en-US" sz="3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 flipH="1">
            <a:off x="11430000" y="7133257"/>
            <a:ext cx="2551549" cy="131620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0D199"/>
          </a:solidFill>
          <a:ln>
            <a:solidFill>
              <a:srgbClr val="20D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1600874" y="7328237"/>
            <a:ext cx="2209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주문 현황 구현</a:t>
            </a:r>
            <a:endParaRPr lang="ko-KR" altLang="en-US" sz="3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7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650509" cy="32303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65432" y="759005"/>
            <a:ext cx="9907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차별성 및 구현 목표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0638" t="13522"/>
          <a:stretch/>
        </p:blipFill>
        <p:spPr>
          <a:xfrm>
            <a:off x="9486581" y="5428111"/>
            <a:ext cx="5027537" cy="4114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384" y="1906383"/>
            <a:ext cx="7475067" cy="3328792"/>
          </a:xfrm>
          <a:prstGeom prst="rect">
            <a:avLst/>
          </a:prstGeom>
        </p:spPr>
      </p:pic>
      <p:sp>
        <p:nvSpPr>
          <p:cNvPr id="10" name="대각선 방향의 모서리가 둥근 사각형 9"/>
          <p:cNvSpPr/>
          <p:nvPr/>
        </p:nvSpPr>
        <p:spPr>
          <a:xfrm>
            <a:off x="11981619" y="2712081"/>
            <a:ext cx="2551549" cy="131620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0D199"/>
          </a:solidFill>
          <a:ln>
            <a:solidFill>
              <a:srgbClr val="20D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 rot="16200000">
            <a:off x="10802947" y="3300485"/>
            <a:ext cx="513210" cy="255276"/>
            <a:chOff x="4730297" y="6905101"/>
            <a:chExt cx="375509" cy="186782"/>
          </a:xfrm>
        </p:grpSpPr>
        <p:pic>
          <p:nvPicPr>
            <p:cNvPr id="12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824661" y="6810737"/>
              <a:ext cx="186782" cy="375509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 rot="5400000">
            <a:off x="8100633" y="7357873"/>
            <a:ext cx="513210" cy="255276"/>
            <a:chOff x="4730297" y="6905101"/>
            <a:chExt cx="375509" cy="186782"/>
          </a:xfrm>
        </p:grpSpPr>
        <p:pic>
          <p:nvPicPr>
            <p:cNvPr id="14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824661" y="6810737"/>
              <a:ext cx="186782" cy="37550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1963400" y="2865300"/>
            <a:ext cx="259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베스트셀러 표시</a:t>
            </a:r>
            <a:endParaRPr lang="ko-KR" altLang="en-US" sz="3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16" name="대각선 방향의 모서리가 둥근 사각형 15"/>
          <p:cNvSpPr/>
          <p:nvPr/>
        </p:nvSpPr>
        <p:spPr>
          <a:xfrm flipH="1">
            <a:off x="4762867" y="6755436"/>
            <a:ext cx="2551549" cy="131620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0D199"/>
          </a:solidFill>
          <a:ln>
            <a:solidFill>
              <a:srgbClr val="20D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53001" y="6896100"/>
            <a:ext cx="2209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ea typeface="문체부 제목 돋음체" panose="020B0609000101010101" pitchFamily="49" charset="-127"/>
              </a:rPr>
              <a:t>추천 상품 기능 구현</a:t>
            </a:r>
          </a:p>
        </p:txBody>
      </p:sp>
    </p:spTree>
    <p:extLst>
      <p:ext uri="{BB962C8B-B14F-4D97-AF65-F5344CB8AC3E}">
        <p14:creationId xmlns:p14="http://schemas.microsoft.com/office/powerpoint/2010/main" val="21745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650509" cy="32303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65432" y="759005"/>
            <a:ext cx="9907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차별성 및 구현 목표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536" y="2247900"/>
            <a:ext cx="7402989" cy="38862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624425" y="6425609"/>
            <a:ext cx="513210" cy="255276"/>
            <a:chOff x="4730297" y="6905101"/>
            <a:chExt cx="375509" cy="186782"/>
          </a:xfrm>
        </p:grpSpPr>
        <p:pic>
          <p:nvPicPr>
            <p:cNvPr id="14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824661" y="6810737"/>
              <a:ext cx="186782" cy="375509"/>
            </a:xfrm>
            <a:prstGeom prst="rect">
              <a:avLst/>
            </a:prstGeom>
          </p:spPr>
        </p:pic>
      </p:grpSp>
      <p:sp>
        <p:nvSpPr>
          <p:cNvPr id="16" name="대각선 방향의 모서리가 둥근 사각형 15"/>
          <p:cNvSpPr/>
          <p:nvPr/>
        </p:nvSpPr>
        <p:spPr>
          <a:xfrm flipH="1">
            <a:off x="7583051" y="7330546"/>
            <a:ext cx="2551549" cy="131620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0D199"/>
          </a:solidFill>
          <a:ln>
            <a:solidFill>
              <a:srgbClr val="20D1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773184" y="7277100"/>
            <a:ext cx="2209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상품별</a:t>
            </a:r>
            <a:endParaRPr lang="en-US" altLang="ko-KR" sz="3000" dirty="0" smtClean="0">
              <a:solidFill>
                <a:schemeClr val="bg1"/>
              </a:solidFill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문의</a:t>
            </a:r>
            <a:r>
              <a:rPr lang="en-US" altLang="ko-KR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/</a:t>
            </a:r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후기</a:t>
            </a:r>
            <a:endParaRPr lang="en-US" altLang="ko-KR" sz="3000" dirty="0" smtClean="0">
              <a:solidFill>
                <a:schemeClr val="bg1"/>
              </a:solidFill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게시판</a:t>
            </a:r>
            <a:endParaRPr lang="ko-KR" altLang="en-US" sz="3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567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1001"/>
          <p:cNvGrpSpPr/>
          <p:nvPr/>
        </p:nvGrpSpPr>
        <p:grpSpPr>
          <a:xfrm>
            <a:off x="533399" y="1943100"/>
            <a:ext cx="17373601" cy="7104217"/>
            <a:chOff x="-150695" y="2001320"/>
            <a:chExt cx="18612502" cy="3473924"/>
          </a:xfrm>
        </p:grpSpPr>
        <p:pic>
          <p:nvPicPr>
            <p:cNvPr id="64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0695" y="2001320"/>
              <a:ext cx="18612502" cy="34739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947" y="-93723"/>
            <a:ext cx="1650509" cy="32303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65432" y="759005"/>
            <a:ext cx="9907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 err="1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사이트맵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" y="2085466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ea typeface="문체부 제목 돋음체" panose="020B0609000101010101" pitchFamily="49" charset="-127"/>
              </a:rPr>
              <a:t>전체 상품</a:t>
            </a:r>
            <a:endParaRPr lang="ko-KR" altLang="en-US" sz="4000" dirty="0">
              <a:ea typeface="문체부 제목 돋음체" panose="020B0609000101010101" pitchFamily="49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1400" y="2085466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ea typeface="문체부 제목 돋음체" panose="020B0609000101010101" pitchFamily="49" charset="-127"/>
              </a:rPr>
              <a:t>신제품</a:t>
            </a:r>
            <a:endParaRPr lang="ko-KR" altLang="en-US" sz="4000" dirty="0">
              <a:ea typeface="문체부 제목 돋음체" panose="020B0609000101010101" pitchFamily="49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91200" y="2085466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ea typeface="문체부 제목 돋음체" panose="020B0609000101010101" pitchFamily="49" charset="-127"/>
              </a:rPr>
              <a:t>프로모션</a:t>
            </a:r>
            <a:endParaRPr lang="ko-KR" altLang="en-US" sz="4000" dirty="0">
              <a:ea typeface="문체부 제목 돋음체" panose="020B0609000101010101" pitchFamily="49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534400" y="2085466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ea typeface="문체부 제목 돋음체" panose="020B0609000101010101" pitchFamily="49" charset="-127"/>
              </a:rPr>
              <a:t>마이페이지</a:t>
            </a:r>
            <a:endParaRPr lang="ko-KR" altLang="en-US" sz="4000" dirty="0">
              <a:ea typeface="문체부 제목 돋음체" panose="020B0609000101010101" pitchFamily="49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82400" y="2085466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ea typeface="문체부 제목 돋음체" panose="020B0609000101010101" pitchFamily="49" charset="-127"/>
              </a:rPr>
              <a:t>커뮤니티</a:t>
            </a:r>
            <a:endParaRPr lang="ko-KR" altLang="en-US" sz="4000" dirty="0">
              <a:ea typeface="문체부 제목 돋음체" panose="020B0609000101010101" pitchFamily="49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554200" y="2085466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ea typeface="문체부 제목 돋음체" panose="020B0609000101010101" pitchFamily="49" charset="-127"/>
              </a:rPr>
              <a:t>관리자</a:t>
            </a:r>
            <a:endParaRPr lang="ko-KR" altLang="en-US" sz="4000" dirty="0">
              <a:ea typeface="문체부 제목 돋음체" panose="020B060900010101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4097000" y="2019300"/>
            <a:ext cx="0" cy="6916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6373" y="2925494"/>
            <a:ext cx="2630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ea typeface="문체부 제목 돋음체" panose="020B0609000101010101" pitchFamily="49" charset="-127"/>
              </a:rPr>
              <a:t>레드와인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err="1" smtClean="0">
                <a:ea typeface="문체부 제목 돋음체" panose="020B0609000101010101" pitchFamily="49" charset="-127"/>
              </a:rPr>
              <a:t>화이드와인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err="1" smtClean="0">
                <a:ea typeface="문체부 제목 돋음체" panose="020B0609000101010101" pitchFamily="49" charset="-127"/>
              </a:rPr>
              <a:t>로제와인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err="1" smtClean="0">
                <a:ea typeface="문체부 제목 돋음체" panose="020B0609000101010101" pitchFamily="49" charset="-127"/>
              </a:rPr>
              <a:t>스파클링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62000" y="2793352"/>
            <a:ext cx="2362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581400" y="2797002"/>
            <a:ext cx="17707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5791200" y="2793352"/>
            <a:ext cx="228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8610600" y="2793352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734800" y="2793352"/>
            <a:ext cx="1981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4630400" y="2793352"/>
            <a:ext cx="160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93947" y="2925494"/>
            <a:ext cx="2630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ea typeface="문체부 제목 돋음체" panose="020B0609000101010101" pitchFamily="49" charset="-127"/>
              </a:rPr>
              <a:t>레드와인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err="1" smtClean="0">
                <a:ea typeface="문체부 제목 돋음체" panose="020B0609000101010101" pitchFamily="49" charset="-127"/>
              </a:rPr>
              <a:t>화이드와인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err="1" smtClean="0">
                <a:ea typeface="문체부 제목 돋음체" panose="020B0609000101010101" pitchFamily="49" charset="-127"/>
              </a:rPr>
              <a:t>로제와인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err="1" smtClean="0">
                <a:ea typeface="문체부 제목 돋음체" panose="020B0609000101010101" pitchFamily="49" charset="-127"/>
              </a:rPr>
              <a:t>스파클링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903747" y="2925975"/>
            <a:ext cx="26306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선물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ea typeface="문체부 제목 돋음체" panose="020B0609000101010101" pitchFamily="49" charset="-127"/>
              </a:rPr>
              <a:t>전체보기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a typeface="문체부 제목 돋음체" panose="020B0609000101010101" pitchFamily="49" charset="-127"/>
              </a:rPr>
              <a:t>~ 5</a:t>
            </a:r>
            <a:r>
              <a:rPr lang="ko-KR" altLang="en-US" sz="2800" dirty="0" smtClean="0">
                <a:ea typeface="문체부 제목 돋음체" panose="020B0609000101010101" pitchFamily="49" charset="-127"/>
              </a:rPr>
              <a:t>만원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ea typeface="문체부 제목 돋음체" panose="020B0609000101010101" pitchFamily="49" charset="-127"/>
              </a:rPr>
              <a:t>~ 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10</a:t>
            </a:r>
            <a:r>
              <a:rPr lang="ko-KR" altLang="en-US" sz="2800" dirty="0" smtClean="0">
                <a:ea typeface="문체부 제목 돋음체" panose="020B0609000101010101" pitchFamily="49" charset="-127"/>
              </a:rPr>
              <a:t>만원</a:t>
            </a:r>
            <a:endParaRPr lang="ko-KR" altLang="en-US" sz="2800" dirty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ea typeface="문체부 제목 돋음체" panose="020B0609000101010101" pitchFamily="49" charset="-127"/>
              </a:rPr>
              <a:t>~ 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20</a:t>
            </a:r>
            <a:r>
              <a:rPr lang="ko-KR" altLang="en-US" sz="2800" dirty="0" smtClean="0">
                <a:ea typeface="문체부 제목 돋음체" panose="020B0609000101010101" pitchFamily="49" charset="-127"/>
              </a:rPr>
              <a:t>만원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ea typeface="문체부 제목 돋음체" panose="020B0609000101010101" pitchFamily="49" charset="-127"/>
              </a:rPr>
              <a:t>~ 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50</a:t>
            </a:r>
            <a:r>
              <a:rPr lang="ko-KR" altLang="en-US" sz="2800" dirty="0" smtClean="0">
                <a:ea typeface="문체부 제목 돋음체" panose="020B0609000101010101" pitchFamily="49" charset="-127"/>
              </a:rPr>
              <a:t>만원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ea typeface="문체부 제목 돋음체" panose="020B0609000101010101" pitchFamily="49" charset="-127"/>
              </a:rPr>
              <a:t>50</a:t>
            </a:r>
            <a:r>
              <a:rPr lang="ko-KR" altLang="en-US" sz="2800" dirty="0" smtClean="0">
                <a:ea typeface="문체부 제목 돋음체" panose="020B0609000101010101" pitchFamily="49" charset="-127"/>
              </a:rPr>
              <a:t>만원 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~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ea typeface="문체부 제목 돋음체" panose="020B0609000101010101" pitchFamily="49" charset="-127"/>
              </a:rPr>
              <a:t>세트상품</a:t>
            </a:r>
            <a:endParaRPr lang="ko-KR" altLang="en-US" sz="2800" dirty="0">
              <a:ea typeface="문체부 제목 돋음체" panose="020B0609000101010101" pitchFamily="49" charset="-127"/>
            </a:endParaRPr>
          </a:p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이벤트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ea typeface="문체부 제목 돋음체" panose="020B0609000101010101" pitchFamily="49" charset="-127"/>
              </a:rPr>
              <a:t>할인 상품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570747" y="2922563"/>
            <a:ext cx="26306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회원 가입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로그인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>
                <a:ea typeface="문체부 제목 돋음체" panose="020B0609000101010101" pitchFamily="49" charset="-127"/>
              </a:rPr>
              <a:t>개인 정보 변경</a:t>
            </a:r>
            <a:endParaRPr lang="en-US" altLang="ko-KR" sz="2800" dirty="0">
              <a:ea typeface="문체부 제목 돋음체" panose="020B0609000101010101" pitchFamily="49" charset="-127"/>
            </a:endParaRPr>
          </a:p>
          <a:p>
            <a:r>
              <a:rPr lang="ko-KR" altLang="en-US" sz="2800" dirty="0">
                <a:ea typeface="문체부 제목 돋음체" panose="020B0609000101010101" pitchFamily="49" charset="-127"/>
              </a:rPr>
              <a:t>회원 탈퇴</a:t>
            </a:r>
            <a:endParaRPr lang="en-US" altLang="ko-KR" sz="2800" dirty="0">
              <a:ea typeface="문체부 제목 돋음체" panose="020B0609000101010101" pitchFamily="49" charset="-127"/>
            </a:endParaRPr>
          </a:p>
          <a:p>
            <a:endParaRPr lang="ko-KR" altLang="en-US" sz="2800" dirty="0">
              <a:ea typeface="문체부 제목 돋음체" panose="020B0609000101010101" pitchFamily="49" charset="-127"/>
            </a:endParaRPr>
          </a:p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주문 내역 조회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구</a:t>
            </a:r>
            <a:r>
              <a:rPr lang="ko-KR" altLang="en-US" sz="2800" dirty="0">
                <a:ea typeface="문체부 제목 돋음체" panose="020B0609000101010101" pitchFamily="49" charset="-127"/>
              </a:rPr>
              <a:t>매</a:t>
            </a:r>
            <a:r>
              <a:rPr lang="ko-KR" altLang="en-US" sz="2800" dirty="0" smtClean="0">
                <a:ea typeface="문체부 제목 돋음체" panose="020B0609000101010101" pitchFamily="49" charset="-127"/>
              </a:rPr>
              <a:t> 내역 조회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문의 내역 조회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리뷰 내역 조회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장바구니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694947" y="2922563"/>
            <a:ext cx="2630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공지사항</a:t>
            </a:r>
            <a:endParaRPr lang="en-US" altLang="ko-KR" sz="28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문의 게시판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590547" y="2922563"/>
            <a:ext cx="3316453" cy="740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회원 관리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ea typeface="문체부 제목 돋음체" panose="020B0609000101010101" pitchFamily="49" charset="-127"/>
              </a:rPr>
              <a:t>회원 목록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ea typeface="문체부 제목 돋음체" panose="020B0609000101010101" pitchFamily="49" charset="-127"/>
              </a:rPr>
              <a:t>회원 강제 탈퇴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매출 관리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err="1" smtClean="0">
                <a:ea typeface="문체부 제목 돋음체" panose="020B0609000101010101" pitchFamily="49" charset="-127"/>
              </a:rPr>
              <a:t>카테고리별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ea typeface="문체부 제목 돋음체" panose="020B0609000101010101" pitchFamily="49" charset="-127"/>
              </a:rPr>
              <a:t>기간별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상품 관리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ea typeface="문체부 제목 돋음체" panose="020B0609000101010101" pitchFamily="49" charset="-127"/>
              </a:rPr>
              <a:t>상품 목록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ea typeface="문체부 제목 돋음체" panose="020B0609000101010101" pitchFamily="49" charset="-127"/>
              </a:rPr>
              <a:t>상품 등록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ea typeface="문체부 제목 돋음체" panose="020B0609000101010101" pitchFamily="49" charset="-127"/>
              </a:rPr>
              <a:t>상품 삭제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ea typeface="문체부 제목 돋음체" panose="020B0609000101010101" pitchFamily="49" charset="-127"/>
              </a:rPr>
              <a:t>상품 수정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ea typeface="문체부 제목 돋음체" panose="020B0609000101010101" pitchFamily="49" charset="-127"/>
              </a:rPr>
              <a:t>매진 상품 처리</a:t>
            </a:r>
            <a:endParaRPr lang="en-US" altLang="ko-KR" sz="2500" dirty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 smtClean="0">
                <a:ea typeface="문체부 제목 돋음체" panose="020B0609000101010101" pitchFamily="49" charset="-127"/>
              </a:rPr>
              <a:t>할인 상품 관리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500" dirty="0">
              <a:ea typeface="문체부 제목 돋음체" panose="020B0609000101010101" pitchFamily="49" charset="-127"/>
            </a:endParaRPr>
          </a:p>
          <a:p>
            <a:r>
              <a:rPr lang="ko-KR" altLang="en-US" sz="2500" dirty="0">
                <a:ea typeface="문체부 제목 돋음체" panose="020B0609000101010101" pitchFamily="49" charset="-127"/>
              </a:rPr>
              <a:t>게시판 관리</a:t>
            </a:r>
            <a:endParaRPr lang="en-US" altLang="ko-KR" sz="2500" dirty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>
                <a:ea typeface="문체부 제목 돋음체" panose="020B0609000101010101" pitchFamily="49" charset="-127"/>
              </a:rPr>
              <a:t>문의 관리</a:t>
            </a:r>
            <a:endParaRPr lang="en-US" altLang="ko-KR" sz="2500" dirty="0">
              <a:ea typeface="문체부 제목 돋음체" panose="020B0609000101010101" pitchFamily="49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500" dirty="0">
                <a:ea typeface="문체부 제목 돋음체" panose="020B0609000101010101" pitchFamily="49" charset="-127"/>
              </a:rPr>
              <a:t>리뷰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관리</a:t>
            </a:r>
            <a:endParaRPr lang="en-US" altLang="ko-KR" sz="2500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42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2647184" y="675167"/>
            <a:ext cx="14721774" cy="71138"/>
            <a:chOff x="2723384" y="675167"/>
            <a:chExt cx="14721774" cy="71138"/>
          </a:xfrm>
        </p:grpSpPr>
        <p:pic>
          <p:nvPicPr>
            <p:cNvPr id="12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00200" y="2268795"/>
            <a:ext cx="853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1.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2.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3.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4.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 및 프로젝트 일정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5.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   </a:t>
            </a: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6.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7.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16" name="그룹 1003"/>
          <p:cNvGrpSpPr/>
          <p:nvPr/>
        </p:nvGrpSpPr>
        <p:grpSpPr>
          <a:xfrm>
            <a:off x="-304800" y="4015172"/>
            <a:ext cx="7703561" cy="1585528"/>
            <a:chOff x="-93122" y="5875707"/>
            <a:chExt cx="4428142" cy="599051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93122" y="5875707"/>
              <a:ext cx="4428142" cy="59905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444395" y="4202549"/>
            <a:ext cx="8534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3</a:t>
            </a:r>
            <a:r>
              <a:rPr lang="en-US" altLang="ko-KR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. </a:t>
            </a:r>
            <a:r>
              <a:rPr lang="ko-KR" altLang="en-US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en-US" altLang="ko-KR" sz="7000" b="1" dirty="0" smtClean="0">
              <a:solidFill>
                <a:schemeClr val="bg1"/>
              </a:solidFill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51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5194" y="6577710"/>
            <a:ext cx="18612502" cy="24630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50695" y="2451834"/>
            <a:ext cx="18612502" cy="2463066"/>
            <a:chOff x="-150695" y="2001320"/>
            <a:chExt cx="18612502" cy="34739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0695" y="2001320"/>
              <a:ext cx="18612502" cy="3473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947" y="5544"/>
            <a:ext cx="1599832" cy="24462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185254" y="1438813"/>
            <a:ext cx="4489108" cy="4489108"/>
            <a:chOff x="11276174" y="1250424"/>
            <a:chExt cx="5357409" cy="535740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6174" y="1250424"/>
              <a:ext cx="5357409" cy="53574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32247" y="5104448"/>
            <a:ext cx="1458766" cy="100842"/>
            <a:chOff x="10032247" y="5104448"/>
            <a:chExt cx="1458766" cy="1008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32247" y="5104448"/>
              <a:ext cx="1458766" cy="100842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42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800" y="1453467"/>
            <a:ext cx="4489108" cy="4489108"/>
          </a:xfrm>
          <a:prstGeom prst="rect">
            <a:avLst/>
          </a:prstGeom>
        </p:spPr>
      </p:pic>
      <p:pic>
        <p:nvPicPr>
          <p:cNvPr id="45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26027" y="1438813"/>
            <a:ext cx="4489108" cy="4489108"/>
          </a:xfrm>
          <a:prstGeom prst="rect">
            <a:avLst/>
          </a:prstGeom>
        </p:spPr>
      </p:pic>
      <p:pic>
        <p:nvPicPr>
          <p:cNvPr id="46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97618" y="5564689"/>
            <a:ext cx="4489108" cy="4489108"/>
          </a:xfrm>
          <a:prstGeom prst="rect">
            <a:avLst/>
          </a:prstGeom>
        </p:spPr>
      </p:pic>
      <p:pic>
        <p:nvPicPr>
          <p:cNvPr id="47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6845" y="5564689"/>
            <a:ext cx="4489108" cy="4489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3241" y="2474774"/>
            <a:ext cx="3227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ea typeface="문체부 제목 돋음체" panose="020B0609000101010101" pitchFamily="49" charset="-127"/>
              </a:rPr>
              <a:t>O/S</a:t>
            </a:r>
          </a:p>
          <a:p>
            <a:pPr algn="ctr"/>
            <a:r>
              <a:rPr lang="en-US" altLang="ko-KR" sz="4800" dirty="0" smtClean="0">
                <a:ea typeface="문체부 제목 돋음체" panose="020B0609000101010101" pitchFamily="49" charset="-127"/>
              </a:rPr>
              <a:t>Window10</a:t>
            </a:r>
            <a:endParaRPr lang="ko-KR" altLang="en-US" sz="4800" dirty="0">
              <a:ea typeface="문체부 제목 돋음체" panose="020B0609000101010101" pitchFamily="49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13254" y="2451834"/>
            <a:ext cx="35139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ea typeface="문체부 제목 돋음체" panose="020B0609000101010101" pitchFamily="49" charset="-127"/>
              </a:rPr>
              <a:t>개발 언어</a:t>
            </a:r>
            <a:endParaRPr lang="en-US" altLang="ko-KR" sz="6000" b="1" dirty="0" smtClean="0">
              <a:ea typeface="문체부 제목 돋음체" panose="020B0609000101010101" pitchFamily="49" charset="-127"/>
            </a:endParaRPr>
          </a:p>
          <a:p>
            <a:pPr algn="ctr"/>
            <a:r>
              <a:rPr lang="en-US" altLang="ko-KR" sz="4800" dirty="0" smtClean="0">
                <a:ea typeface="문체부 제목 돋음체" panose="020B0609000101010101" pitchFamily="49" charset="-127"/>
              </a:rPr>
              <a:t>JAVA 11</a:t>
            </a:r>
          </a:p>
          <a:p>
            <a:pPr algn="ctr"/>
            <a:r>
              <a:rPr lang="en-US" altLang="ko-KR" sz="4800" dirty="0" smtClean="0">
                <a:ea typeface="문체부 제목 돋음체" panose="020B0609000101010101" pitchFamily="49" charset="-127"/>
              </a:rPr>
              <a:t>JSP 2.3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490054" y="2483566"/>
            <a:ext cx="3858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ea typeface="문체부 제목 돋음체" panose="020B0609000101010101" pitchFamily="49" charset="-127"/>
              </a:rPr>
              <a:t>DBMS</a:t>
            </a:r>
          </a:p>
          <a:p>
            <a:pPr algn="ctr"/>
            <a:r>
              <a:rPr lang="en-US" altLang="ko-KR" sz="4800" dirty="0" smtClean="0">
                <a:ea typeface="문체부 제목 돋음체" panose="020B0609000101010101" pitchFamily="49" charset="-127"/>
              </a:rPr>
              <a:t>Oracle SQL12c</a:t>
            </a:r>
            <a:endParaRPr lang="ko-KR" altLang="en-US" sz="4800" dirty="0">
              <a:ea typeface="문체부 제목 돋음체" panose="020B0609000101010101" pitchFamily="49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21793" y="6469135"/>
            <a:ext cx="38582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ea typeface="문체부 제목 돋음체" panose="020B0609000101010101" pitchFamily="49" charset="-127"/>
              </a:rPr>
              <a:t>개발</a:t>
            </a:r>
            <a:r>
              <a:rPr lang="en-US" altLang="ko-KR" sz="6000" b="1" dirty="0" smtClean="0">
                <a:ea typeface="문체부 제목 돋음체" panose="020B0609000101010101" pitchFamily="49" charset="-127"/>
              </a:rPr>
              <a:t> </a:t>
            </a:r>
            <a:r>
              <a:rPr lang="ko-KR" altLang="en-US" sz="6000" b="1" dirty="0" smtClean="0">
                <a:ea typeface="문체부 제목 돋음체" panose="020B0609000101010101" pitchFamily="49" charset="-127"/>
              </a:rPr>
              <a:t>툴</a:t>
            </a:r>
            <a:endParaRPr lang="en-US" altLang="ko-KR" sz="6000" b="1" dirty="0" smtClean="0">
              <a:ea typeface="문체부 제목 돋음체" panose="020B0609000101010101" pitchFamily="49" charset="-127"/>
            </a:endParaRPr>
          </a:p>
          <a:p>
            <a:pPr algn="ctr"/>
            <a:r>
              <a:rPr lang="en-US" altLang="ko-KR" sz="4800" dirty="0" smtClean="0">
                <a:ea typeface="문체부 제목 돋음체" panose="020B0609000101010101" pitchFamily="49" charset="-127"/>
              </a:rPr>
              <a:t>Eclipse</a:t>
            </a:r>
          </a:p>
          <a:p>
            <a:pPr algn="ctr"/>
            <a:r>
              <a:rPr lang="en-US" altLang="ko-KR" sz="4800" dirty="0" smtClean="0">
                <a:ea typeface="문체부 제목 돋음체" panose="020B0609000101010101" pitchFamily="49" charset="-127"/>
              </a:rPr>
              <a:t>SQL Developer</a:t>
            </a:r>
            <a:endParaRPr lang="ko-KR" altLang="en-US" sz="4800" dirty="0">
              <a:ea typeface="문체부 제목 돋음체" panose="020B0609000101010101" pitchFamily="49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051654" y="6577710"/>
            <a:ext cx="3598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ea typeface="문체부 제목 돋음체" panose="020B0609000101010101" pitchFamily="49" charset="-127"/>
              </a:rPr>
              <a:t>Server</a:t>
            </a:r>
          </a:p>
          <a:p>
            <a:pPr algn="ctr"/>
            <a:r>
              <a:rPr lang="en-US" altLang="ko-KR" sz="4800" dirty="0" smtClean="0">
                <a:ea typeface="문체부 제목 돋음체" panose="020B0609000101010101" pitchFamily="49" charset="-127"/>
              </a:rPr>
              <a:t>TOMCAT v8.5</a:t>
            </a:r>
            <a:endParaRPr lang="ko-KR" altLang="en-US" sz="4800" dirty="0">
              <a:ea typeface="문체부 제목 돋음체" panose="020B0609000101010101" pitchFamily="49" charset="-127"/>
            </a:endParaRPr>
          </a:p>
        </p:txBody>
      </p:sp>
      <p:pic>
        <p:nvPicPr>
          <p:cNvPr id="22" name="Object 2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16072" y="5564689"/>
            <a:ext cx="4489108" cy="448910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61330" y="6563056"/>
            <a:ext cx="3598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ea typeface="문체부 제목 돋음체" panose="020B0609000101010101" pitchFamily="49" charset="-127"/>
              </a:rPr>
              <a:t>API</a:t>
            </a:r>
          </a:p>
          <a:p>
            <a:pPr algn="ctr"/>
            <a:r>
              <a:rPr lang="en-US" altLang="ko-KR" sz="4800" dirty="0" smtClean="0">
                <a:ea typeface="문체부 제목 돋음체" panose="020B0609000101010101" pitchFamily="49" charset="-127"/>
              </a:rPr>
              <a:t>Chart.js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2647184" y="675167"/>
            <a:ext cx="14721774" cy="71138"/>
            <a:chOff x="2723384" y="675167"/>
            <a:chExt cx="14721774" cy="71138"/>
          </a:xfrm>
        </p:grpSpPr>
        <p:pic>
          <p:nvPicPr>
            <p:cNvPr id="12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00200" y="2268795"/>
            <a:ext cx="853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1.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2.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3.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4.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 및 프로젝트 일정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5.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   </a:t>
            </a: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6.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7.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16" name="그룹 1003"/>
          <p:cNvGrpSpPr/>
          <p:nvPr/>
        </p:nvGrpSpPr>
        <p:grpSpPr>
          <a:xfrm>
            <a:off x="-304801" y="5081972"/>
            <a:ext cx="15097123" cy="1585528"/>
            <a:chOff x="-93122" y="5875707"/>
            <a:chExt cx="4428142" cy="599051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93122" y="5875707"/>
              <a:ext cx="4428142" cy="59905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444394" y="5269349"/>
            <a:ext cx="13338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4</a:t>
            </a:r>
            <a:r>
              <a:rPr lang="en-US" altLang="ko-KR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. </a:t>
            </a:r>
            <a:r>
              <a:rPr lang="ko-KR" altLang="en-US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 및 프로젝트 일정</a:t>
            </a:r>
            <a:endParaRPr lang="en-US" altLang="ko-KR" sz="7000" b="1" dirty="0" smtClean="0">
              <a:solidFill>
                <a:schemeClr val="bg1"/>
              </a:solidFill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1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702528" cy="323036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665432" y="759005"/>
            <a:ext cx="7317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00200" y="2400300"/>
            <a:ext cx="2667000" cy="888743"/>
            <a:chOff x="1600200" y="2692271"/>
            <a:chExt cx="2667000" cy="888743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600200" y="2692271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81200" y="2820769"/>
              <a:ext cx="1931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ea typeface="문체부 제목 돋음체" panose="020B0609000101010101" pitchFamily="49" charset="-127"/>
                </a:rPr>
                <a:t>김재엽</a:t>
              </a:r>
              <a:endParaRPr lang="ko-KR" altLang="en-US" sz="3600" dirty="0">
                <a:ea typeface="문체부 제목 돋음체" panose="020B0609000101010101" pitchFamily="49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1600703" y="5295900"/>
            <a:ext cx="2667000" cy="888743"/>
            <a:chOff x="1600200" y="2692271"/>
            <a:chExt cx="2667000" cy="888743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1600200" y="2692271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981200" y="2820769"/>
              <a:ext cx="1931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err="1" smtClean="0">
                  <a:ea typeface="문체부 제목 돋음체" panose="020B0609000101010101" pitchFamily="49" charset="-127"/>
                </a:rPr>
                <a:t>이예지</a:t>
              </a:r>
              <a:endParaRPr lang="ko-KR" altLang="en-US" sz="3600" dirty="0">
                <a:ea typeface="문체부 제목 돋음체" panose="020B0609000101010101" pitchFamily="49" charset="-127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614097" y="6743700"/>
            <a:ext cx="2667000" cy="888743"/>
            <a:chOff x="1600200" y="2692271"/>
            <a:chExt cx="2667000" cy="888743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1600200" y="2692271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981200" y="2820769"/>
              <a:ext cx="1931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err="1" smtClean="0">
                  <a:ea typeface="문체부 제목 돋음체" panose="020B0609000101010101" pitchFamily="49" charset="-127"/>
                </a:rPr>
                <a:t>임수민</a:t>
              </a:r>
              <a:endParaRPr lang="ko-KR" altLang="en-US" sz="3600" dirty="0">
                <a:ea typeface="문체부 제목 돋음체" panose="020B0609000101010101" pitchFamily="49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600200" y="8217157"/>
            <a:ext cx="2667000" cy="888743"/>
            <a:chOff x="1600200" y="2692271"/>
            <a:chExt cx="2667000" cy="888743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1600200" y="2692271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81200" y="2820769"/>
              <a:ext cx="1931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err="1" smtClean="0">
                  <a:ea typeface="문체부 제목 돋음체" panose="020B0609000101010101" pitchFamily="49" charset="-127"/>
                </a:rPr>
                <a:t>조성혁</a:t>
              </a:r>
              <a:endParaRPr lang="ko-KR" altLang="en-US" sz="3600" dirty="0">
                <a:ea typeface="문체부 제목 돋음체" panose="020B0609000101010101" pitchFamily="49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34023" y="2413784"/>
            <a:ext cx="1051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고객센터 문의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FQA,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상품 문의 게시판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리뷰 게시판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게시판 보아 보기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관리자 페이지</a:t>
            </a:r>
            <a:endParaRPr lang="ko-KR" altLang="en-US" sz="2500" dirty="0">
              <a:ea typeface="문체부 제목 돋음체" panose="020B0609000101010101" pitchFamily="49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634526" y="5309384"/>
            <a:ext cx="10515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상품 관리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 (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등록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진열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상품 페이지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상세 정보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할인 상품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상품 재고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</a:p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매진 상품  수정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),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상품 </a:t>
            </a:r>
            <a:r>
              <a:rPr lang="ko-KR" altLang="en-US" sz="2500" dirty="0" err="1" smtClean="0">
                <a:ea typeface="문체부 제목 돋음체" panose="020B0609000101010101" pitchFamily="49" charset="-127"/>
              </a:rPr>
              <a:t>필터링</a:t>
            </a:r>
            <a:endParaRPr lang="ko-KR" altLang="en-US" sz="2500" dirty="0">
              <a:ea typeface="문체부 제목 돋음체" panose="020B0609000101010101" pitchFamily="49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62097" y="6949544"/>
            <a:ext cx="1051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회원 관리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가입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로그인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탈퇴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내 정보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회원 정보 수정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주문 내역 보기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)</a:t>
            </a:r>
            <a:endParaRPr lang="ko-KR" altLang="en-US" sz="2500" dirty="0">
              <a:ea typeface="문체부 제목 돋음체" panose="020B0609000101010101" pitchFamily="49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610779" y="8423001"/>
            <a:ext cx="1051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관리자 상품 관리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목록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등록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수정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삭제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),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회원 관리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목록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탈퇴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)</a:t>
            </a:r>
            <a:endParaRPr lang="ko-KR" altLang="en-US" sz="2500" dirty="0">
              <a:ea typeface="문체부 제목 돋음체" panose="020B0609000101010101" pitchFamily="49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614097" y="3856679"/>
            <a:ext cx="2667000" cy="888743"/>
            <a:chOff x="1600200" y="2692271"/>
            <a:chExt cx="2667000" cy="888743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1600200" y="2692271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1200" y="2820769"/>
              <a:ext cx="1931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err="1" smtClean="0">
                  <a:ea typeface="문체부 제목 돋음체" panose="020B0609000101010101" pitchFamily="49" charset="-127"/>
                </a:rPr>
                <a:t>문기용</a:t>
              </a:r>
              <a:endParaRPr lang="ko-KR" altLang="en-US" sz="3600" dirty="0">
                <a:ea typeface="문체부 제목 돋음체" panose="020B0609000101010101" pitchFamily="49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638070" y="4062523"/>
            <a:ext cx="1051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주문 장바구니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결제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주문 관리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주문 내역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)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 페이지</a:t>
            </a:r>
            <a:endParaRPr lang="ko-KR" altLang="en-US" sz="2500" dirty="0">
              <a:ea typeface="문체부 제목 돋음체" panose="020B0609000101010101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702528" cy="323036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665432" y="759005"/>
            <a:ext cx="7317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일정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개인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)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026944" y="1888671"/>
          <a:ext cx="16688244" cy="756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="" xmlns:a16="http://schemas.microsoft.com/office/drawing/2014/main" val="2851409113"/>
                    </a:ext>
                  </a:extLst>
                </a:gridCol>
                <a:gridCol w="535193">
                  <a:extLst>
                    <a:ext uri="{9D8B030D-6E8A-4147-A177-3AD203B41FA5}">
                      <a16:colId xmlns="" xmlns:a16="http://schemas.microsoft.com/office/drawing/2014/main" val="827320626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420863300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0194424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822340867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908511012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477094270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018397185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295632351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584784758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549527527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521218509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250475323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4023061947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859430412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494117257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659857678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674284783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822421430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673915704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179053685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183753138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971851508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4012382706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025026071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018387915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822404480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430830724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016178491"/>
                    </a:ext>
                  </a:extLst>
                </a:gridCol>
              </a:tblGrid>
              <a:tr h="664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김재엽</a:t>
                      </a: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752890"/>
                  </a:ext>
                </a:extLst>
              </a:tr>
              <a:tr h="66402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날짜</a:t>
                      </a:r>
                      <a:endParaRPr lang="en-US" altLang="ko-KR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bg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작업</a:t>
                      </a:r>
                    </a:p>
                  </a:txBody>
                  <a:tcPr>
                    <a:lnT w="38100" cmpd="sng">
                      <a:noFill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(4.11~4.17)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(4.18~4.24)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(4.25~5.01)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(5.02~5.08)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2562730"/>
                  </a:ext>
                </a:extLst>
              </a:tr>
              <a:tr h="6640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5.1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106371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개발 </a:t>
                      </a:r>
                      <a:endParaRPr lang="en-US" altLang="ko-KR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정의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8496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설계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8793059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연동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529298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상품문의</a:t>
                      </a:r>
                      <a:endParaRPr lang="en-US" altLang="ko-KR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게시판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684709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나머지 게시판 완성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30323770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5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마이페이지</a:t>
                      </a:r>
                      <a:r>
                        <a:rPr lang="en-US" altLang="ko-KR" sz="185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5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게시판관리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16332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코드 통합 및 정리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210040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코드</a:t>
                      </a:r>
                      <a:endParaRPr lang="en-US" altLang="ko-KR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리뷰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7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6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2647184" y="675167"/>
            <a:ext cx="14721774" cy="71138"/>
            <a:chOff x="2723384" y="675167"/>
            <a:chExt cx="14721774" cy="71138"/>
          </a:xfrm>
        </p:grpSpPr>
        <p:pic>
          <p:nvPicPr>
            <p:cNvPr id="12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625973" y="610025"/>
            <a:ext cx="2117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목차</a:t>
            </a:r>
            <a:endParaRPr lang="ko-KR" altLang="en-US" sz="72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200" y="2268795"/>
            <a:ext cx="853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1.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2.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3.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4.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 및 프로젝트 일정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5.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   </a:t>
            </a: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6.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7.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9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702528" cy="323036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665432" y="759005"/>
            <a:ext cx="7317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일정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개인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)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10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820535"/>
              </p:ext>
            </p:extLst>
          </p:nvPr>
        </p:nvGraphicFramePr>
        <p:xfrm>
          <a:off x="1026795" y="1888490"/>
          <a:ext cx="16690975" cy="7636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53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06095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88645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02285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531495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608330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503555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591185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496570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598170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547370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</a:tblGrid>
              <a:tr h="66421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2000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2400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32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문기용</a:t>
                      </a: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4210">
                <a:tc rowSpan="2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날짜</a:t>
                      </a: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2000" b="1" kern="1200">
                        <a:solidFill>
                          <a:schemeClr val="bg1"/>
                        </a:solidFill>
                        <a:ea typeface="문체부 제목 돋음체" charset="0"/>
                      </a:endParaRP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작업</a:t>
                      </a:r>
                    </a:p>
                  </a:txBody>
                  <a:tcP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</a:t>
                      </a:r>
                      <a:r>
                        <a:rPr lang="ko-KR" altLang="en-US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주차 </a:t>
                      </a:r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(4.11~4.17)</a:t>
                      </a:r>
                      <a:endParaRPr lang="ko-KR" altLang="en-US" sz="24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</a:t>
                      </a:r>
                      <a:r>
                        <a:rPr lang="ko-KR" altLang="en-US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주차 </a:t>
                      </a:r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(4.18~4.24)</a:t>
                      </a:r>
                      <a:endParaRPr lang="ko-KR" altLang="en-US" sz="24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3</a:t>
                      </a:r>
                      <a:r>
                        <a:rPr lang="ko-KR" altLang="en-US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주차 </a:t>
                      </a:r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(4.25~5.01)</a:t>
                      </a:r>
                      <a:endParaRPr lang="ko-KR" altLang="en-US" sz="24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4</a:t>
                      </a:r>
                      <a:r>
                        <a:rPr lang="ko-KR" altLang="en-US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주차 </a:t>
                      </a:r>
                      <a:r>
                        <a:rPr lang="en-US" altLang="ko-KR" sz="24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(5.02~5.08)</a:t>
                      </a:r>
                      <a:endParaRPr lang="ko-KR" altLang="en-US" sz="24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42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11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12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13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14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15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16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17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18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19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20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21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22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23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24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25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26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27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28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29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30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5.1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2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3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4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5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6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7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b="1" kern="1200">
                          <a:solidFill>
                            <a:schemeClr val="tx1"/>
                          </a:solidFill>
                          <a:ea typeface="문체부 제목 돋음체" charset="0"/>
                        </a:rPr>
                        <a:t>8</a:t>
                      </a:r>
                      <a:endParaRPr lang="ko-KR" altLang="en-US" sz="2000" b="1" kern="1200">
                        <a:solidFill>
                          <a:schemeClr val="tx1"/>
                        </a:solidFill>
                        <a:ea typeface="문체부 제목 돋음체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000" kern="120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개발 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000" kern="120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정의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설계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42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2000" kern="12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연동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주문 페이지 추가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장바구니 추가 삭제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장바구니 수정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최종</a:t>
                      </a:r>
                      <a:endParaRPr lang="en-US" altLang="ko-KR" sz="2000" kern="12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000" kern="12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테스트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코드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리뷰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kern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3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702528" cy="323036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665432" y="759005"/>
            <a:ext cx="7317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일정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개인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)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667400" y="1423546"/>
          <a:ext cx="16953200" cy="8116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536">
                  <a:extLst>
                    <a:ext uri="{9D8B030D-6E8A-4147-A177-3AD203B41FA5}">
                      <a16:colId xmlns="" xmlns:a16="http://schemas.microsoft.com/office/drawing/2014/main" val="2851409113"/>
                    </a:ext>
                  </a:extLst>
                </a:gridCol>
                <a:gridCol w="543690">
                  <a:extLst>
                    <a:ext uri="{9D8B030D-6E8A-4147-A177-3AD203B41FA5}">
                      <a16:colId xmlns="" xmlns:a16="http://schemas.microsoft.com/office/drawing/2014/main" val="827320626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3420863300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20194424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822340867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1908511012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2477094270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2018397185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2295632351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1584784758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549527527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3521218509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3250475323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4023061947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1859430412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494117257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2659857678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3674284783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1822421430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1673915704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3179053685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1183753138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2971851508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4012382706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3025026071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2018387915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2822404480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3430830724"/>
                    </a:ext>
                  </a:extLst>
                </a:gridCol>
                <a:gridCol w="555962">
                  <a:extLst>
                    <a:ext uri="{9D8B030D-6E8A-4147-A177-3AD203B41FA5}">
                      <a16:colId xmlns="" xmlns:a16="http://schemas.microsoft.com/office/drawing/2014/main" val="3016178491"/>
                    </a:ext>
                  </a:extLst>
                </a:gridCol>
              </a:tblGrid>
              <a:tr h="664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dirty="0" err="1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이예지</a:t>
                      </a:r>
                      <a:endParaRPr lang="ko-KR" altLang="en-US" sz="32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752890"/>
                  </a:ext>
                </a:extLst>
              </a:tr>
              <a:tr h="66402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날짜</a:t>
                      </a:r>
                      <a:endParaRPr lang="en-US" altLang="ko-KR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bg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작업</a:t>
                      </a:r>
                    </a:p>
                  </a:txBody>
                  <a:tcPr>
                    <a:lnT w="38100" cmpd="sng">
                      <a:noFill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(4.11~4.17)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(4.18~4.24)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(4.25~5.01)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(5.02~5.08)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2562730"/>
                  </a:ext>
                </a:extLst>
              </a:tr>
              <a:tr h="6640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5.1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106371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개발 </a:t>
                      </a:r>
                      <a:endParaRPr lang="en-US" altLang="ko-KR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정의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849643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설계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8793059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연동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529298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상품페이지</a:t>
                      </a:r>
                      <a:endParaRPr lang="en-US" altLang="ko-KR" sz="18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+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필수기능</a:t>
                      </a:r>
                      <a:endParaRPr lang="en-US" altLang="ko-KR" sz="18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0530804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메인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+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관리자 페이지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30323770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유효성 검사 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+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부가기능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16332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매출관리 </a:t>
                      </a:r>
                      <a:endParaRPr lang="en-US" altLang="ko-KR" sz="18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페이지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210040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최종 코드 점검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+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수정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461896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코드</a:t>
                      </a:r>
                      <a:endParaRPr lang="en-US" altLang="ko-KR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리뷰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7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586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702528" cy="323036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665432" y="759005"/>
            <a:ext cx="7317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일정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개인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)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685800" y="1888671"/>
          <a:ext cx="17029376" cy="7539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="" xmlns:a16="http://schemas.microsoft.com/office/drawing/2014/main" val="2851409113"/>
                    </a:ext>
                  </a:extLst>
                </a:gridCol>
                <a:gridCol w="503156">
                  <a:extLst>
                    <a:ext uri="{9D8B030D-6E8A-4147-A177-3AD203B41FA5}">
                      <a16:colId xmlns="" xmlns:a16="http://schemas.microsoft.com/office/drawing/2014/main" val="827320626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3420863300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20194424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822340867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1908511012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2477094270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2018397185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2295632351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1584784758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549527527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3521218509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3250475323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4023061947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1859430412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494117257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2659857678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3674284783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1822421430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1673915704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3179053685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1183753138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2971851508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4012382706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3025026071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2018387915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2822404480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3430830724"/>
                    </a:ext>
                  </a:extLst>
                </a:gridCol>
                <a:gridCol w="558460">
                  <a:extLst>
                    <a:ext uri="{9D8B030D-6E8A-4147-A177-3AD203B41FA5}">
                      <a16:colId xmlns="" xmlns:a16="http://schemas.microsoft.com/office/drawing/2014/main" val="3016178491"/>
                    </a:ext>
                  </a:extLst>
                </a:gridCol>
              </a:tblGrid>
              <a:tr h="664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dirty="0" err="1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임수민</a:t>
                      </a:r>
                      <a:endParaRPr lang="ko-KR" altLang="en-US" sz="32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752890"/>
                  </a:ext>
                </a:extLst>
              </a:tr>
              <a:tr h="66402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날짜</a:t>
                      </a:r>
                      <a:endParaRPr lang="en-US" altLang="ko-KR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bg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작업</a:t>
                      </a:r>
                    </a:p>
                  </a:txBody>
                  <a:tcPr>
                    <a:lnT w="38100" cmpd="sng">
                      <a:noFill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(4.11~4.17)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(4.18~4.24)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(4.25~5.01)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(5.02~5.08)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2562730"/>
                  </a:ext>
                </a:extLst>
              </a:tr>
              <a:tr h="6640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5.1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106371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개발 </a:t>
                      </a:r>
                      <a:endParaRPr lang="en-US" altLang="ko-KR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정의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849643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설계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8793059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연동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529298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로그인</a:t>
                      </a:r>
                      <a:r>
                        <a:rPr lang="en-US" altLang="ko-KR" sz="19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/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회원가입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684709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Id/pw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ko-KR" altLang="en-US" sz="1900" dirty="0" err="1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찾기유효성</a:t>
                      </a:r>
                      <a:r>
                        <a:rPr lang="ko-KR" altLang="en-US" sz="19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검사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30323770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마이페이지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16332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통합 및 보완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210040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코드</a:t>
                      </a:r>
                      <a:endParaRPr lang="en-US" altLang="ko-KR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리뷰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7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14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702528" cy="323036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665432" y="759005"/>
            <a:ext cx="7317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일정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개인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)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514957"/>
              </p:ext>
            </p:extLst>
          </p:nvPr>
        </p:nvGraphicFramePr>
        <p:xfrm>
          <a:off x="1026944" y="1888671"/>
          <a:ext cx="16688244" cy="7600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="" xmlns:a16="http://schemas.microsoft.com/office/drawing/2014/main" val="2851409113"/>
                    </a:ext>
                  </a:extLst>
                </a:gridCol>
                <a:gridCol w="535193">
                  <a:extLst>
                    <a:ext uri="{9D8B030D-6E8A-4147-A177-3AD203B41FA5}">
                      <a16:colId xmlns="" xmlns:a16="http://schemas.microsoft.com/office/drawing/2014/main" val="827320626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420863300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0194424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822340867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908511012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477094270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018397185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295632351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584784758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549527527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521218509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250475323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4023061947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859430412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494117257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659857678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674284783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822421430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673915704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179053685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1183753138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971851508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4012382706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025026071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018387915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2822404480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430830724"/>
                    </a:ext>
                  </a:extLst>
                </a:gridCol>
                <a:gridCol w="547273">
                  <a:extLst>
                    <a:ext uri="{9D8B030D-6E8A-4147-A177-3AD203B41FA5}">
                      <a16:colId xmlns="" xmlns:a16="http://schemas.microsoft.com/office/drawing/2014/main" val="3016178491"/>
                    </a:ext>
                  </a:extLst>
                </a:gridCol>
              </a:tblGrid>
              <a:tr h="6640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dirty="0" err="1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조성혁</a:t>
                      </a:r>
                      <a:endParaRPr lang="ko-KR" altLang="en-US" sz="32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752890"/>
                  </a:ext>
                </a:extLst>
              </a:tr>
              <a:tr h="66402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날짜</a:t>
                      </a:r>
                      <a:endParaRPr lang="en-US" altLang="ko-KR" sz="2000" b="1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 smtClean="0">
                        <a:solidFill>
                          <a:schemeClr val="bg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1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작업</a:t>
                      </a:r>
                    </a:p>
                  </a:txBody>
                  <a:tcPr>
                    <a:lnT w="38100" cmpd="sng">
                      <a:noFill/>
                    </a:lnT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(4.11~4.17)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(4.18~4.24)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(4.25~5.01)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(5.02~5.08)</a:t>
                      </a:r>
                      <a:endParaRPr lang="ko-KR" altLang="en-US" sz="2400" b="1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2562730"/>
                  </a:ext>
                </a:extLst>
              </a:tr>
              <a:tr h="6640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5.1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106371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개발 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정의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849643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설계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8793059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연동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529298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제품</a:t>
                      </a: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등록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리스트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684709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제품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수정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,</a:t>
                      </a: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삭제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30323770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회원 삭제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,</a:t>
                      </a: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리스트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16332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보고서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작성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210040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코드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리뷰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7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1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702528" cy="323036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665432" y="759005"/>
            <a:ext cx="7317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일정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(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팀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)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624188"/>
              </p:ext>
            </p:extLst>
          </p:nvPr>
        </p:nvGraphicFramePr>
        <p:xfrm>
          <a:off x="1026944" y="2552700"/>
          <a:ext cx="16816047" cy="6936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680">
                  <a:extLst>
                    <a:ext uri="{9D8B030D-6E8A-4147-A177-3AD203B41FA5}">
                      <a16:colId xmlns="" xmlns:a16="http://schemas.microsoft.com/office/drawing/2014/main" val="2851409113"/>
                    </a:ext>
                  </a:extLst>
                </a:gridCol>
                <a:gridCol w="539660">
                  <a:extLst>
                    <a:ext uri="{9D8B030D-6E8A-4147-A177-3AD203B41FA5}">
                      <a16:colId xmlns="" xmlns:a16="http://schemas.microsoft.com/office/drawing/2014/main" val="827320626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3420863300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20194424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822340867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1908511012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2477094270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2018397185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2295632351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1584784758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549527527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3521218509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3250475323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4023061947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1859430412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494117257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2659857678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3674284783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1822421430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1673915704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3179053685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1183753138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2971851508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4012382706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3025026071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2018387915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2822404480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3430830724"/>
                    </a:ext>
                  </a:extLst>
                </a:gridCol>
                <a:gridCol w="551841">
                  <a:extLst>
                    <a:ext uri="{9D8B030D-6E8A-4147-A177-3AD203B41FA5}">
                      <a16:colId xmlns="" xmlns:a16="http://schemas.microsoft.com/office/drawing/2014/main" val="3016178491"/>
                    </a:ext>
                  </a:extLst>
                </a:gridCol>
              </a:tblGrid>
              <a:tr h="664029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날짜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>
                        <a:solidFill>
                          <a:schemeClr val="bg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작업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(4.11~4.17)</a:t>
                      </a:r>
                      <a:endParaRPr lang="ko-KR" altLang="en-US" sz="24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(4.18~4.24)</a:t>
                      </a:r>
                      <a:endParaRPr lang="ko-KR" altLang="en-US" sz="24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(4.25~5.01)</a:t>
                      </a:r>
                      <a:endParaRPr lang="ko-KR" altLang="en-US" sz="24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주차 </a:t>
                      </a:r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(5.02~5.08)</a:t>
                      </a:r>
                      <a:endParaRPr lang="ko-KR" altLang="en-US" sz="24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2562730"/>
                  </a:ext>
                </a:extLst>
              </a:tr>
              <a:tr h="6640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19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29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30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5.1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2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3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4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5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6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7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8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106371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개발 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정의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849643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설계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48793059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DB</a:t>
                      </a: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연동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4529298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중간 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통합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684709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베타 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테스트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30323770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최종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테스트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163323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보고서 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작성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2100408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코드</a:t>
                      </a:r>
                      <a:endParaRPr lang="en-US" altLang="ko-KR" sz="20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리뷰</a:t>
                      </a:r>
                      <a:endParaRPr lang="ko-KR" altLang="en-US" sz="2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7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94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  <a:solidFill>
            <a:srgbClr val="CCC4B7"/>
          </a:solidFill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  <a:grpFill/>
          </p:spPr>
        </p:pic>
      </p:grpSp>
      <p:grpSp>
        <p:nvGrpSpPr>
          <p:cNvPr id="11" name="그룹 1003"/>
          <p:cNvGrpSpPr/>
          <p:nvPr/>
        </p:nvGrpSpPr>
        <p:grpSpPr>
          <a:xfrm>
            <a:off x="2647184" y="675167"/>
            <a:ext cx="14721774" cy="71138"/>
            <a:chOff x="2723384" y="675167"/>
            <a:chExt cx="14721774" cy="71138"/>
          </a:xfrm>
        </p:grpSpPr>
        <p:pic>
          <p:nvPicPr>
            <p:cNvPr id="12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00200" y="2268795"/>
            <a:ext cx="853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1.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2.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3.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4.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 및 프로젝트 일정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5.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   </a:t>
            </a: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6.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7.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16" name="그룹 1003"/>
          <p:cNvGrpSpPr/>
          <p:nvPr/>
        </p:nvGrpSpPr>
        <p:grpSpPr>
          <a:xfrm>
            <a:off x="-304801" y="6224972"/>
            <a:ext cx="10293119" cy="1585528"/>
            <a:chOff x="-93122" y="5875707"/>
            <a:chExt cx="4428142" cy="599051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93122" y="5875707"/>
              <a:ext cx="4428142" cy="59905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444395" y="6412349"/>
            <a:ext cx="8534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5</a:t>
            </a:r>
            <a:r>
              <a:rPr lang="en-US" altLang="ko-KR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. </a:t>
            </a:r>
            <a:r>
              <a:rPr lang="ko-KR" altLang="en-US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</a:t>
            </a:r>
            <a:r>
              <a:rPr lang="en-US" altLang="ko-KR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434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Flow Chart -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회원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92528" y="3315186"/>
            <a:ext cx="2202180" cy="734199"/>
            <a:chOff x="1904999" y="3086100"/>
            <a:chExt cx="2590799" cy="914400"/>
          </a:xfrm>
          <a:solidFill>
            <a:srgbClr val="20D199"/>
          </a:solidFill>
        </p:grpSpPr>
        <p:sp>
          <p:nvSpPr>
            <p:cNvPr id="2" name="직사각형 1"/>
            <p:cNvSpPr/>
            <p:nvPr/>
          </p:nvSpPr>
          <p:spPr>
            <a:xfrm>
              <a:off x="1904999" y="3086100"/>
              <a:ext cx="2590799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93484" y="3315446"/>
              <a:ext cx="2057400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회원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로그인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)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269746" y="3342501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28" name="직사각형 27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22958" y="3294144"/>
              <a:ext cx="1788459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로그아웃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269746" y="4488404"/>
            <a:ext cx="2202180" cy="734199"/>
            <a:chOff x="1905000" y="3086101"/>
            <a:chExt cx="2590800" cy="914400"/>
          </a:xfrm>
          <a:solidFill>
            <a:srgbClr val="20D199"/>
          </a:solidFill>
        </p:grpSpPr>
        <p:sp>
          <p:nvSpPr>
            <p:cNvPr id="31" name="직사각형 30"/>
            <p:cNvSpPr/>
            <p:nvPr/>
          </p:nvSpPr>
          <p:spPr>
            <a:xfrm>
              <a:off x="1905000" y="3086101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22958" y="3294144"/>
              <a:ext cx="1609165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chemeClr val="bg1"/>
                  </a:solidFill>
                </a:rPr>
                <a:t>메인화면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269746" y="8053725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34" name="직사각형 33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15348" y="3294146"/>
              <a:ext cx="2057400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chemeClr val="bg1"/>
                  </a:solidFill>
                </a:rPr>
                <a:t>마이페이지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470146" y="7076301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38" name="직사각형 37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22958" y="3294143"/>
              <a:ext cx="1698812" cy="50012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정보변경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1488004" y="7076301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41" name="직사각형 40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22958" y="3294144"/>
              <a:ext cx="1734273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회원탈퇴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470145" y="8053726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44" name="직사각형 43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22958" y="3294144"/>
              <a:ext cx="1698813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장바구니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470145" y="9029700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47" name="직사각형 46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22958" y="3294144"/>
              <a:ext cx="1698813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구매내역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470145" y="4484715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50" name="직사각형 49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522958" y="3294144"/>
              <a:ext cx="1519519" cy="498311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전체상품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524928" y="4484714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53" name="직사각형 52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22959" y="3294144"/>
              <a:ext cx="1929402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상품구매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470145" y="5725227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60" name="직사각형 59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22958" y="3294144"/>
              <a:ext cx="1698813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커뮤니티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1524928" y="5696622"/>
            <a:ext cx="2202180" cy="734199"/>
            <a:chOff x="1904999" y="3086101"/>
            <a:chExt cx="2590800" cy="914400"/>
          </a:xfrm>
          <a:solidFill>
            <a:srgbClr val="20D199"/>
          </a:solidFill>
        </p:grpSpPr>
        <p:sp>
          <p:nvSpPr>
            <p:cNvPr id="63" name="직사각형 62"/>
            <p:cNvSpPr/>
            <p:nvPr/>
          </p:nvSpPr>
          <p:spPr>
            <a:xfrm>
              <a:off x="1904999" y="3086101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522958" y="3294144"/>
              <a:ext cx="1929401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공지사항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4722893" y="5696621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66" name="직사각형 65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522958" y="3294144"/>
              <a:ext cx="1604051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chemeClr val="bg1"/>
                  </a:solidFill>
                </a:rPr>
                <a:t>문의내역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4648200" y="3528655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8" name="오른쪽 화살표 67"/>
          <p:cNvSpPr/>
          <p:nvPr/>
        </p:nvSpPr>
        <p:spPr>
          <a:xfrm>
            <a:off x="3352800" y="4748298"/>
            <a:ext cx="1330055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10899957" y="4744610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10899956" y="5965892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1" name="오른쪽 화살표 70"/>
          <p:cNvSpPr/>
          <p:nvPr/>
        </p:nvSpPr>
        <p:spPr>
          <a:xfrm>
            <a:off x="10899957" y="7285716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2" name="오른쪽 화살표 71"/>
          <p:cNvSpPr/>
          <p:nvPr/>
        </p:nvSpPr>
        <p:spPr>
          <a:xfrm>
            <a:off x="14020800" y="5965892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7696201" y="8265240"/>
            <a:ext cx="480036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63" name="직사각형 962"/>
          <p:cNvSpPr/>
          <p:nvPr/>
        </p:nvSpPr>
        <p:spPr>
          <a:xfrm>
            <a:off x="3187265" y="4290655"/>
            <a:ext cx="192965" cy="4283800"/>
          </a:xfrm>
          <a:prstGeom prst="rect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4" name="오른쪽 화살표 83"/>
          <p:cNvSpPr/>
          <p:nvPr/>
        </p:nvSpPr>
        <p:spPr>
          <a:xfrm>
            <a:off x="3380231" y="8343900"/>
            <a:ext cx="1330055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2192528" y="1789788"/>
            <a:ext cx="2202180" cy="734199"/>
            <a:chOff x="1904999" y="3086100"/>
            <a:chExt cx="2590799" cy="914400"/>
          </a:xfrm>
          <a:solidFill>
            <a:srgbClr val="20D199"/>
          </a:solidFill>
        </p:grpSpPr>
        <p:sp>
          <p:nvSpPr>
            <p:cNvPr id="83" name="직사각형 82"/>
            <p:cNvSpPr/>
            <p:nvPr/>
          </p:nvSpPr>
          <p:spPr>
            <a:xfrm>
              <a:off x="1904999" y="3086100"/>
              <a:ext cx="2590799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741719" y="3315446"/>
              <a:ext cx="1424776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smtClean="0">
                  <a:solidFill>
                    <a:schemeClr val="bg1"/>
                  </a:solidFill>
                </a:rPr>
                <a:t>메인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오른쪽 화살표 85"/>
          <p:cNvSpPr/>
          <p:nvPr/>
        </p:nvSpPr>
        <p:spPr>
          <a:xfrm rot="5400000">
            <a:off x="3064113" y="2762727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7" name="오른쪽 화살표 86"/>
          <p:cNvSpPr/>
          <p:nvPr/>
        </p:nvSpPr>
        <p:spPr>
          <a:xfrm>
            <a:off x="7696201" y="4690867"/>
            <a:ext cx="480035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753887" y="4768412"/>
            <a:ext cx="129337" cy="1419279"/>
          </a:xfrm>
          <a:prstGeom prst="rect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9" name="오른쪽 화살표 88"/>
          <p:cNvSpPr/>
          <p:nvPr/>
        </p:nvSpPr>
        <p:spPr>
          <a:xfrm>
            <a:off x="7756164" y="5956516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0" name="오른쪽 화살표 89"/>
          <p:cNvSpPr/>
          <p:nvPr/>
        </p:nvSpPr>
        <p:spPr>
          <a:xfrm>
            <a:off x="7753723" y="7291100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7753887" y="7368645"/>
            <a:ext cx="129337" cy="2042055"/>
          </a:xfrm>
          <a:prstGeom prst="rect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2" name="오른쪽 화살표 91"/>
          <p:cNvSpPr/>
          <p:nvPr/>
        </p:nvSpPr>
        <p:spPr>
          <a:xfrm>
            <a:off x="7753723" y="9196745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2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직사각형 962"/>
          <p:cNvSpPr/>
          <p:nvPr/>
        </p:nvSpPr>
        <p:spPr>
          <a:xfrm>
            <a:off x="3124200" y="3543300"/>
            <a:ext cx="220498" cy="5029200"/>
          </a:xfrm>
          <a:prstGeom prst="rect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0" name="오른쪽 화살표 119"/>
          <p:cNvSpPr/>
          <p:nvPr/>
        </p:nvSpPr>
        <p:spPr>
          <a:xfrm rot="5400000">
            <a:off x="3023192" y="2421118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Flow Chart -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관리자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92528" y="2857500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2" name="직사각형 1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111837" y="3315472"/>
              <a:ext cx="2294430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관리자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로그인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)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345171" y="2884815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28" name="직사각형 27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50446" y="3294144"/>
              <a:ext cx="1888285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로그아웃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345946" y="3952101"/>
            <a:ext cx="2202180" cy="734199"/>
            <a:chOff x="1905000" y="3086101"/>
            <a:chExt cx="2590800" cy="914400"/>
          </a:xfrm>
          <a:solidFill>
            <a:srgbClr val="20D199"/>
          </a:solidFill>
        </p:grpSpPr>
        <p:sp>
          <p:nvSpPr>
            <p:cNvPr id="31" name="직사각형 30"/>
            <p:cNvSpPr/>
            <p:nvPr/>
          </p:nvSpPr>
          <p:spPr>
            <a:xfrm>
              <a:off x="1905000" y="3086101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64369" y="3294144"/>
              <a:ext cx="2057400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회원관리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273297" y="8145973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34" name="직사각형 33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55709" y="3294146"/>
              <a:ext cx="2057400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매출 관리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536439" y="5861752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38" name="직사각형 37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74395" y="3294144"/>
              <a:ext cx="2192368" cy="498311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상품 등록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544463" y="6670304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41" name="직사각형 40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007374" y="3294144"/>
              <a:ext cx="2429244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상품 관리 목록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506134" y="8145973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44" name="직사각형 43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6208" y="3318684"/>
              <a:ext cx="2057400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 smtClean="0">
                  <a:solidFill>
                    <a:schemeClr val="bg1"/>
                  </a:solidFill>
                </a:rPr>
                <a:t>카테고리별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8506134" y="9170585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47" name="직사각형 46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71699" y="3326850"/>
              <a:ext cx="2057401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기간별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8554870" y="3952100"/>
            <a:ext cx="2202179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50" name="직사각형 49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99584" y="3294144"/>
              <a:ext cx="2057401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회원 목록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761656" y="3934176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53" name="직사각형 52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73941" y="3313775"/>
              <a:ext cx="2057401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회원 탈퇴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8536439" y="5004853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60" name="직사각형 59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71542" y="3294144"/>
              <a:ext cx="2057401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커뮤니티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1761800" y="4988310"/>
            <a:ext cx="2202180" cy="734199"/>
            <a:chOff x="1904999" y="3086101"/>
            <a:chExt cx="2590800" cy="914400"/>
          </a:xfrm>
          <a:solidFill>
            <a:srgbClr val="20D199"/>
          </a:solidFill>
        </p:grpSpPr>
        <p:sp>
          <p:nvSpPr>
            <p:cNvPr id="63" name="직사각형 62"/>
            <p:cNvSpPr/>
            <p:nvPr/>
          </p:nvSpPr>
          <p:spPr>
            <a:xfrm>
              <a:off x="1904999" y="3086101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142175" y="3294144"/>
              <a:ext cx="2057401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공지사항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4620631" y="3070969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8" name="오른쪽 화살표 67"/>
          <p:cNvSpPr/>
          <p:nvPr/>
        </p:nvSpPr>
        <p:spPr>
          <a:xfrm>
            <a:off x="3351234" y="4059138"/>
            <a:ext cx="1330055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9" name="오른쪽 화살표 68"/>
          <p:cNvSpPr/>
          <p:nvPr/>
        </p:nvSpPr>
        <p:spPr>
          <a:xfrm>
            <a:off x="11048096" y="4146959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0" name="오른쪽 화살표 69"/>
          <p:cNvSpPr/>
          <p:nvPr/>
        </p:nvSpPr>
        <p:spPr>
          <a:xfrm>
            <a:off x="11089358" y="5201780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5" name="오른쪽 화살표 74"/>
          <p:cNvSpPr/>
          <p:nvPr/>
        </p:nvSpPr>
        <p:spPr>
          <a:xfrm>
            <a:off x="7928244" y="4143011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4" name="오른쪽 화살표 83"/>
          <p:cNvSpPr/>
          <p:nvPr/>
        </p:nvSpPr>
        <p:spPr>
          <a:xfrm>
            <a:off x="3344698" y="8329827"/>
            <a:ext cx="1357391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344018" y="5018901"/>
            <a:ext cx="2202180" cy="734199"/>
            <a:chOff x="1905000" y="3086101"/>
            <a:chExt cx="2590800" cy="914400"/>
          </a:xfrm>
          <a:solidFill>
            <a:srgbClr val="20D199"/>
          </a:solidFill>
        </p:grpSpPr>
        <p:sp>
          <p:nvSpPr>
            <p:cNvPr id="77" name="직사각형 76"/>
            <p:cNvSpPr/>
            <p:nvPr/>
          </p:nvSpPr>
          <p:spPr>
            <a:xfrm>
              <a:off x="1905000" y="3086101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162155" y="3302455"/>
              <a:ext cx="2057400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게시판 관리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273297" y="6667500"/>
            <a:ext cx="2202180" cy="734199"/>
            <a:chOff x="1905000" y="3086101"/>
            <a:chExt cx="2590800" cy="914400"/>
          </a:xfrm>
          <a:solidFill>
            <a:srgbClr val="20D199"/>
          </a:solidFill>
        </p:grpSpPr>
        <p:sp>
          <p:nvSpPr>
            <p:cNvPr id="81" name="직사각형 80"/>
            <p:cNvSpPr/>
            <p:nvPr/>
          </p:nvSpPr>
          <p:spPr>
            <a:xfrm>
              <a:off x="1905000" y="3086101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155709" y="3294144"/>
              <a:ext cx="2057400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상품 관리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오른쪽 화살표 82"/>
          <p:cNvSpPr/>
          <p:nvPr/>
        </p:nvSpPr>
        <p:spPr>
          <a:xfrm>
            <a:off x="3344699" y="6906264"/>
            <a:ext cx="1357390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6" name="오른쪽 화살표 85"/>
          <p:cNvSpPr/>
          <p:nvPr/>
        </p:nvSpPr>
        <p:spPr>
          <a:xfrm>
            <a:off x="3344699" y="5219700"/>
            <a:ext cx="1357390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7" name="오른쪽 화살표 86"/>
          <p:cNvSpPr/>
          <p:nvPr/>
        </p:nvSpPr>
        <p:spPr>
          <a:xfrm>
            <a:off x="7842460" y="5272627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1761656" y="6682754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72" name="직사각형 71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007374" y="3294144"/>
              <a:ext cx="2429244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할인 상품 관리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1761656" y="7660904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76" name="직사각형 75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007374" y="3294144"/>
              <a:ext cx="2429244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매진 상품 관리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15109802" y="5746446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93" name="직사각형 92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91144" y="3094388"/>
              <a:ext cx="2429244" cy="88163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일괄  할인 </a:t>
              </a:r>
              <a:endParaRPr lang="en-US" altLang="ko-KR" sz="20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적용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/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해제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5128158" y="6670304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96" name="직사각형 95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07374" y="3294144"/>
              <a:ext cx="2429244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상품 삭제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15171420" y="7660904"/>
            <a:ext cx="2202180" cy="734199"/>
            <a:chOff x="1905000" y="3086100"/>
            <a:chExt cx="2590800" cy="914400"/>
          </a:xfrm>
          <a:solidFill>
            <a:srgbClr val="20D199"/>
          </a:solidFill>
        </p:grpSpPr>
        <p:sp>
          <p:nvSpPr>
            <p:cNvPr id="102" name="직사각형 101"/>
            <p:cNvSpPr/>
            <p:nvPr/>
          </p:nvSpPr>
          <p:spPr>
            <a:xfrm>
              <a:off x="1905000" y="3086100"/>
              <a:ext cx="2590800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007374" y="3294144"/>
              <a:ext cx="2429244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일괄 삭제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192528" y="1789788"/>
            <a:ext cx="2202180" cy="734199"/>
            <a:chOff x="1904999" y="3086100"/>
            <a:chExt cx="2590799" cy="914400"/>
          </a:xfrm>
          <a:solidFill>
            <a:srgbClr val="20D199"/>
          </a:solidFill>
        </p:grpSpPr>
        <p:sp>
          <p:nvSpPr>
            <p:cNvPr id="105" name="직사각형 104"/>
            <p:cNvSpPr/>
            <p:nvPr/>
          </p:nvSpPr>
          <p:spPr>
            <a:xfrm>
              <a:off x="1904999" y="3086100"/>
              <a:ext cx="2590799" cy="914400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41719" y="3315446"/>
              <a:ext cx="1424776" cy="498313"/>
            </a:xfrm>
            <a:prstGeom prst="rect">
              <a:avLst/>
            </a:prstGeom>
            <a:grpFill/>
            <a:ln>
              <a:solidFill>
                <a:srgbClr val="20D1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smtClean="0">
                  <a:solidFill>
                    <a:schemeClr val="bg1"/>
                  </a:solidFill>
                </a:rPr>
                <a:t>메인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7" name="오른쪽 화살표 106"/>
          <p:cNvSpPr/>
          <p:nvPr/>
        </p:nvSpPr>
        <p:spPr>
          <a:xfrm>
            <a:off x="7842460" y="6075221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8" name="오른쪽 화살표 107"/>
          <p:cNvSpPr/>
          <p:nvPr/>
        </p:nvSpPr>
        <p:spPr>
          <a:xfrm>
            <a:off x="7722894" y="6841868"/>
            <a:ext cx="542080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841918" y="6153890"/>
            <a:ext cx="131691" cy="891781"/>
          </a:xfrm>
          <a:prstGeom prst="rect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0" name="오른쪽 화살표 109"/>
          <p:cNvSpPr/>
          <p:nvPr/>
        </p:nvSpPr>
        <p:spPr>
          <a:xfrm>
            <a:off x="7722894" y="8342670"/>
            <a:ext cx="541537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1" name="오른쪽 화살표 110"/>
          <p:cNvSpPr/>
          <p:nvPr/>
        </p:nvSpPr>
        <p:spPr>
          <a:xfrm>
            <a:off x="7841918" y="9408240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841376" y="8421339"/>
            <a:ext cx="131691" cy="1217961"/>
          </a:xfrm>
          <a:prstGeom prst="rect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3" name="오른쪽 화살표 112"/>
          <p:cNvSpPr/>
          <p:nvPr/>
        </p:nvSpPr>
        <p:spPr>
          <a:xfrm>
            <a:off x="10972800" y="6896100"/>
            <a:ext cx="531297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4" name="오른쪽 화살표 113"/>
          <p:cNvSpPr/>
          <p:nvPr/>
        </p:nvSpPr>
        <p:spPr>
          <a:xfrm>
            <a:off x="11081584" y="7824401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1081042" y="7058376"/>
            <a:ext cx="131691" cy="982533"/>
          </a:xfrm>
          <a:prstGeom prst="rect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6" name="오른쪽 화살표 115"/>
          <p:cNvSpPr/>
          <p:nvPr/>
        </p:nvSpPr>
        <p:spPr>
          <a:xfrm>
            <a:off x="14395785" y="5984469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7" name="오른쪽 화살표 116"/>
          <p:cNvSpPr/>
          <p:nvPr/>
        </p:nvSpPr>
        <p:spPr>
          <a:xfrm>
            <a:off x="14301903" y="6880969"/>
            <a:ext cx="516395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4395243" y="6063138"/>
            <a:ext cx="131691" cy="982533"/>
          </a:xfrm>
          <a:prstGeom prst="rect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9" name="오른쪽 화살표 118"/>
          <p:cNvSpPr/>
          <p:nvPr/>
        </p:nvSpPr>
        <p:spPr>
          <a:xfrm>
            <a:off x="14395785" y="7824401"/>
            <a:ext cx="422513" cy="307260"/>
          </a:xfrm>
          <a:prstGeom prst="rightArrow">
            <a:avLst/>
          </a:prstGeom>
          <a:solidFill>
            <a:srgbClr val="CCC4B7"/>
          </a:solidFill>
          <a:ln>
            <a:solidFill>
              <a:srgbClr val="CCC4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6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DB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테이블 정의서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89001"/>
              </p:ext>
            </p:extLst>
          </p:nvPr>
        </p:nvGraphicFramePr>
        <p:xfrm>
          <a:off x="2665432" y="1790700"/>
          <a:ext cx="12088202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38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2341703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  <a:gridCol w="2508968">
                  <a:extLst>
                    <a:ext uri="{9D8B030D-6E8A-4147-A177-3AD203B41FA5}">
                      <a16:colId xmlns="" xmlns:a16="http://schemas.microsoft.com/office/drawing/2014/main" val="3899537288"/>
                    </a:ext>
                  </a:extLst>
                </a:gridCol>
                <a:gridCol w="1717802">
                  <a:extLst>
                    <a:ext uri="{9D8B030D-6E8A-4147-A177-3AD203B41FA5}">
                      <a16:colId xmlns="" xmlns:a16="http://schemas.microsoft.com/office/drawing/2014/main" val="4124906104"/>
                    </a:ext>
                  </a:extLst>
                </a:gridCol>
                <a:gridCol w="3345291">
                  <a:extLst>
                    <a:ext uri="{9D8B030D-6E8A-4147-A177-3AD203B41FA5}">
                      <a16:colId xmlns="" xmlns:a16="http://schemas.microsoft.com/office/drawing/2014/main" val="182310308"/>
                    </a:ext>
                  </a:extLst>
                </a:gridCol>
              </a:tblGrid>
              <a:tr h="405051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Table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name : 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Member (</a:t>
                      </a:r>
                      <a:r>
                        <a:rPr lang="ko-KR" altLang="en-US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회원 정보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3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8678436"/>
                  </a:ext>
                </a:extLst>
              </a:tr>
              <a:tr h="348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NAME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NULLABLE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TYPE</a:t>
                      </a:r>
                      <a:endParaRPr lang="ko-KR" altLang="en-US" sz="2500" baseline="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DEFAULT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COMMENT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29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Id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회원 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Id</a:t>
                      </a:r>
                      <a:r>
                        <a:rPr lang="en-US" altLang="ko-KR" sz="2000" dirty="0" smtClean="0"/>
                        <a:t> (primary key)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  <a:tr h="29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Pw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비밀번호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613479"/>
                  </a:ext>
                </a:extLst>
              </a:tr>
              <a:tr h="29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이름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0567713"/>
                  </a:ext>
                </a:extLst>
              </a:tr>
              <a:tr h="29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Address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Varchar2(500)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주소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72397"/>
                  </a:ext>
                </a:extLst>
              </a:tr>
              <a:tr h="29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Birth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Date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생년월일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9841416"/>
                  </a:ext>
                </a:extLst>
              </a:tr>
              <a:tr h="2925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phone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전화번호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8240721"/>
                  </a:ext>
                </a:extLst>
              </a:tr>
              <a:tr h="292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email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이메일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18862106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97199"/>
              </p:ext>
            </p:extLst>
          </p:nvPr>
        </p:nvGraphicFramePr>
        <p:xfrm>
          <a:off x="2665430" y="6256020"/>
          <a:ext cx="12088204" cy="300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39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2341704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  <a:gridCol w="2508968">
                  <a:extLst>
                    <a:ext uri="{9D8B030D-6E8A-4147-A177-3AD203B41FA5}">
                      <a16:colId xmlns="" xmlns:a16="http://schemas.microsoft.com/office/drawing/2014/main" val="3899537288"/>
                    </a:ext>
                  </a:extLst>
                </a:gridCol>
                <a:gridCol w="1717802">
                  <a:extLst>
                    <a:ext uri="{9D8B030D-6E8A-4147-A177-3AD203B41FA5}">
                      <a16:colId xmlns="" xmlns:a16="http://schemas.microsoft.com/office/drawing/2014/main" val="4124906104"/>
                    </a:ext>
                  </a:extLst>
                </a:gridCol>
                <a:gridCol w="3345291">
                  <a:extLst>
                    <a:ext uri="{9D8B030D-6E8A-4147-A177-3AD203B41FA5}">
                      <a16:colId xmlns="" xmlns:a16="http://schemas.microsoft.com/office/drawing/2014/main" val="182310308"/>
                    </a:ext>
                  </a:extLst>
                </a:gridCol>
              </a:tblGrid>
              <a:tr h="29809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Table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name : </a:t>
                      </a:r>
                      <a:r>
                        <a:rPr lang="en-US" altLang="ko-KR" sz="3000" baseline="0" dirty="0" err="1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user_cart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(</a:t>
                      </a:r>
                      <a:r>
                        <a:rPr lang="ko-KR" altLang="en-US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장바구니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3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8678436"/>
                  </a:ext>
                </a:extLst>
              </a:tr>
              <a:tr h="256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NAME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NULLABLE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TYPE</a:t>
                      </a:r>
                      <a:endParaRPr lang="ko-KR" altLang="en-US" sz="2500" baseline="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DEFAULT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COMMENT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215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product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상품</a:t>
                      </a:r>
                      <a:r>
                        <a:rPr lang="ko-KR" altLang="en-US" sz="2000" baseline="0" dirty="0" smtClean="0"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번호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en-US" altLang="ko-KR" sz="2000" dirty="0" smtClean="0"/>
                        <a:t>(primary key)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  <a:tr h="215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user_id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유저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id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613479"/>
                  </a:ext>
                </a:extLst>
              </a:tr>
              <a:tr h="215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Price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가격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0567713"/>
                  </a:ext>
                </a:extLst>
              </a:tr>
              <a:tr h="215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이름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72397"/>
                  </a:ext>
                </a:extLst>
              </a:tr>
              <a:tr h="215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Img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이미지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98414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DB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테이블 정의서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383295"/>
              </p:ext>
            </p:extLst>
          </p:nvPr>
        </p:nvGraphicFramePr>
        <p:xfrm>
          <a:off x="2665432" y="1790700"/>
          <a:ext cx="12088202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38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2341703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  <a:gridCol w="2508968">
                  <a:extLst>
                    <a:ext uri="{9D8B030D-6E8A-4147-A177-3AD203B41FA5}">
                      <a16:colId xmlns="" xmlns:a16="http://schemas.microsoft.com/office/drawing/2014/main" val="3899537288"/>
                    </a:ext>
                  </a:extLst>
                </a:gridCol>
                <a:gridCol w="1717802">
                  <a:extLst>
                    <a:ext uri="{9D8B030D-6E8A-4147-A177-3AD203B41FA5}">
                      <a16:colId xmlns="" xmlns:a16="http://schemas.microsoft.com/office/drawing/2014/main" val="4124906104"/>
                    </a:ext>
                  </a:extLst>
                </a:gridCol>
                <a:gridCol w="3345291">
                  <a:extLst>
                    <a:ext uri="{9D8B030D-6E8A-4147-A177-3AD203B41FA5}">
                      <a16:colId xmlns="" xmlns:a16="http://schemas.microsoft.com/office/drawing/2014/main" val="182310308"/>
                    </a:ext>
                  </a:extLst>
                </a:gridCol>
              </a:tblGrid>
              <a:tr h="48912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Table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name : </a:t>
                      </a:r>
                      <a:r>
                        <a:rPr lang="en-US" altLang="ko-KR" sz="3000" baseline="0" dirty="0" err="1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orderInfo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(</a:t>
                      </a:r>
                      <a:r>
                        <a:rPr lang="ko-KR" altLang="en-US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주문 정보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3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8678436"/>
                  </a:ext>
                </a:extLst>
              </a:tr>
              <a:tr h="4425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NAME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NULLABLE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TYPE</a:t>
                      </a:r>
                      <a:endParaRPr lang="ko-KR" altLang="en-US" sz="2500" baseline="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DEFAULT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COMMENT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orderN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주문번호</a:t>
                      </a:r>
                      <a:r>
                        <a:rPr lang="ko-KR" altLang="en-US" sz="2000" dirty="0" smtClean="0"/>
                        <a:t> </a:t>
                      </a:r>
                      <a:r>
                        <a:rPr lang="en-US" altLang="ko-KR" sz="2000" dirty="0" smtClean="0"/>
                        <a:t>(primary</a:t>
                      </a:r>
                      <a:r>
                        <a:rPr lang="ko-KR" altLang="en-US" sz="2000" dirty="0" smtClean="0"/>
                        <a:t> </a:t>
                      </a:r>
                      <a:r>
                        <a:rPr lang="en-US" altLang="ko-KR" sz="2000" dirty="0" smtClean="0"/>
                        <a:t>key)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productNum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상품 번호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613479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memberID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회원 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id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0567713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Status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입금 대기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상태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72397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Recive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수령 방식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9841416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Payment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결제 방식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8240721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orderDate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Date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Sysdate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주문 날짜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18862106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Pricesum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주문 총 가격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6929628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Orderamount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주문한 제품 개수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1555318"/>
                  </a:ext>
                </a:extLst>
              </a:tr>
              <a:tr h="361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ordercomplete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주문 진행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주문 완료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61280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57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2647184" y="675167"/>
            <a:ext cx="14721774" cy="71138"/>
            <a:chOff x="2723384" y="675167"/>
            <a:chExt cx="14721774" cy="71138"/>
          </a:xfrm>
        </p:grpSpPr>
        <p:pic>
          <p:nvPicPr>
            <p:cNvPr id="12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00200" y="2268795"/>
            <a:ext cx="853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1.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2.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3.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4.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 및 프로젝트 일정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5.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   </a:t>
            </a: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6.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7.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16" name="그룹 1003"/>
          <p:cNvGrpSpPr/>
          <p:nvPr/>
        </p:nvGrpSpPr>
        <p:grpSpPr>
          <a:xfrm>
            <a:off x="-301395" y="1729172"/>
            <a:ext cx="7703561" cy="1585528"/>
            <a:chOff x="-93122" y="5875707"/>
            <a:chExt cx="4428142" cy="599051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93122" y="5875707"/>
              <a:ext cx="4428142" cy="59905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447800" y="1916549"/>
            <a:ext cx="8534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1. </a:t>
            </a:r>
            <a:r>
              <a:rPr lang="ko-KR" altLang="en-US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en-US" altLang="ko-KR" sz="7000" b="1" dirty="0" smtClean="0">
              <a:solidFill>
                <a:schemeClr val="bg1"/>
              </a:solidFill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60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DB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테이블 정의서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349058"/>
              </p:ext>
            </p:extLst>
          </p:nvPr>
        </p:nvGraphicFramePr>
        <p:xfrm>
          <a:off x="2665432" y="1790700"/>
          <a:ext cx="12088202" cy="775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600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2339724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  <a:gridCol w="2506848">
                  <a:extLst>
                    <a:ext uri="{9D8B030D-6E8A-4147-A177-3AD203B41FA5}">
                      <a16:colId xmlns="" xmlns:a16="http://schemas.microsoft.com/office/drawing/2014/main" val="3899537288"/>
                    </a:ext>
                  </a:extLst>
                </a:gridCol>
                <a:gridCol w="1726566">
                  <a:extLst>
                    <a:ext uri="{9D8B030D-6E8A-4147-A177-3AD203B41FA5}">
                      <a16:colId xmlns="" xmlns:a16="http://schemas.microsoft.com/office/drawing/2014/main" val="4124906104"/>
                    </a:ext>
                  </a:extLst>
                </a:gridCol>
                <a:gridCol w="3342464">
                  <a:extLst>
                    <a:ext uri="{9D8B030D-6E8A-4147-A177-3AD203B41FA5}">
                      <a16:colId xmlns="" xmlns:a16="http://schemas.microsoft.com/office/drawing/2014/main" val="182310308"/>
                    </a:ext>
                  </a:extLst>
                </a:gridCol>
              </a:tblGrid>
              <a:tr h="521977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Table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name : products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(</a:t>
                      </a:r>
                      <a:r>
                        <a:rPr lang="ko-KR" altLang="en-US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전체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ko-KR" altLang="en-US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상품 관리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3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8678436"/>
                  </a:ext>
                </a:extLst>
              </a:tr>
              <a:tr h="472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NAME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NULLABLE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TYPE</a:t>
                      </a:r>
                      <a:endParaRPr lang="ko-KR" altLang="en-US" sz="2500" baseline="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DEFAULT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COMMENT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productN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상품 번호 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(primary key)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name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주류 이름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613479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brand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주류 브랜드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0567713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Country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생산 국가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72397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Procategory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와인 카테고리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9841416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ABV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알콜 농도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8240721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wineSize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주류 사이즈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(ml)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18862106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Stock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재고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6929628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Price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주류 가격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1555318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promotion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Varchar2(50)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할인 여부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61280940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promoPrice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할인된 가격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1895594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Reg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date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>
                          <a:ea typeface="문체부 제목 돋음체" panose="020B0609000101010101" pitchFamily="49" charset="-127"/>
                        </a:rPr>
                        <a:t>Sysdate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입고 날짜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9982266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Loc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판매 가능 지점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2800177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Rating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상품 평균 </a:t>
                      </a:r>
                      <a:r>
                        <a:rPr lang="ko-KR" altLang="en-US" sz="2000" dirty="0" err="1" smtClean="0">
                          <a:ea typeface="문체부 제목 돋음체" panose="020B0609000101010101" pitchFamily="49" charset="-127"/>
                        </a:rPr>
                        <a:t>별점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93867174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Review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상품 리뷰 개수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53148145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Sales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판매 수량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3115597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img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Varchar2(200)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상품 이미지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31189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0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DB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테이블 정의서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3358"/>
              </p:ext>
            </p:extLst>
          </p:nvPr>
        </p:nvGraphicFramePr>
        <p:xfrm>
          <a:off x="2665432" y="1790700"/>
          <a:ext cx="12088202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600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2339724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  <a:gridCol w="2506848">
                  <a:extLst>
                    <a:ext uri="{9D8B030D-6E8A-4147-A177-3AD203B41FA5}">
                      <a16:colId xmlns="" xmlns:a16="http://schemas.microsoft.com/office/drawing/2014/main" val="3899537288"/>
                    </a:ext>
                  </a:extLst>
                </a:gridCol>
                <a:gridCol w="1726566">
                  <a:extLst>
                    <a:ext uri="{9D8B030D-6E8A-4147-A177-3AD203B41FA5}">
                      <a16:colId xmlns="" xmlns:a16="http://schemas.microsoft.com/office/drawing/2014/main" val="4124906104"/>
                    </a:ext>
                  </a:extLst>
                </a:gridCol>
                <a:gridCol w="3342464">
                  <a:extLst>
                    <a:ext uri="{9D8B030D-6E8A-4147-A177-3AD203B41FA5}">
                      <a16:colId xmlns="" xmlns:a16="http://schemas.microsoft.com/office/drawing/2014/main" val="182310308"/>
                    </a:ext>
                  </a:extLst>
                </a:gridCol>
              </a:tblGrid>
              <a:tr h="42025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Table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name : </a:t>
                      </a:r>
                      <a:r>
                        <a:rPr lang="en-US" altLang="ko-KR" sz="3000" baseline="0" dirty="0" err="1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wineFiter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(</a:t>
                      </a:r>
                      <a:r>
                        <a:rPr lang="ko-KR" altLang="en-US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비슷한 상품 추천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3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8678436"/>
                  </a:ext>
                </a:extLst>
              </a:tr>
              <a:tr h="3802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NAME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NULLABLE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TYPE</a:t>
                      </a:r>
                      <a:endParaRPr lang="ko-KR" altLang="en-US" sz="2500" baseline="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DEFAULT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COMMENT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310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productN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상품 번호 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(primary key)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  <a:tr h="310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Variental</a:t>
                      </a:r>
                      <a:endParaRPr lang="en-US" altLang="ko-KR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와인 종류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613479"/>
                  </a:ext>
                </a:extLst>
              </a:tr>
              <a:tr h="310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Sweetness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당도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0567713"/>
                  </a:ext>
                </a:extLst>
              </a:tr>
              <a:tr h="310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Body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ea typeface="문체부 제목 돋음체" panose="020B0609000101010101" pitchFamily="49" charset="-127"/>
                        </a:rPr>
                        <a:t>바디감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72397"/>
                  </a:ext>
                </a:extLst>
              </a:tr>
              <a:tr h="310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Acidity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산미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9841416"/>
                  </a:ext>
                </a:extLst>
              </a:tr>
              <a:tr h="3101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Tannins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타닌 농도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(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쓴맛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8240721"/>
                  </a:ext>
                </a:extLst>
              </a:tr>
              <a:tr h="310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VQA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인증 여부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(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인증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, </a:t>
                      </a:r>
                      <a:r>
                        <a:rPr lang="ko-KR" altLang="en-US" sz="2000" dirty="0" err="1" smtClean="0">
                          <a:ea typeface="문체부 제목 돋음체" panose="020B0609000101010101" pitchFamily="49" charset="-127"/>
                        </a:rPr>
                        <a:t>비인증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1886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69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490006"/>
              </p:ext>
            </p:extLst>
          </p:nvPr>
        </p:nvGraphicFramePr>
        <p:xfrm>
          <a:off x="2666999" y="1790700"/>
          <a:ext cx="12086634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318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2339421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  <a:gridCol w="2506523">
                  <a:extLst>
                    <a:ext uri="{9D8B030D-6E8A-4147-A177-3AD203B41FA5}">
                      <a16:colId xmlns="" xmlns:a16="http://schemas.microsoft.com/office/drawing/2014/main" val="3899537288"/>
                    </a:ext>
                  </a:extLst>
                </a:gridCol>
                <a:gridCol w="1726341">
                  <a:extLst>
                    <a:ext uri="{9D8B030D-6E8A-4147-A177-3AD203B41FA5}">
                      <a16:colId xmlns="" xmlns:a16="http://schemas.microsoft.com/office/drawing/2014/main" val="4124906104"/>
                    </a:ext>
                  </a:extLst>
                </a:gridCol>
                <a:gridCol w="3342031">
                  <a:extLst>
                    <a:ext uri="{9D8B030D-6E8A-4147-A177-3AD203B41FA5}">
                      <a16:colId xmlns="" xmlns:a16="http://schemas.microsoft.com/office/drawing/2014/main" val="182310308"/>
                    </a:ext>
                  </a:extLst>
                </a:gridCol>
              </a:tblGrid>
              <a:tr h="275422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Table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name : board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(</a:t>
                      </a:r>
                      <a:r>
                        <a:rPr lang="ko-KR" altLang="en-US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게시판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3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8678436"/>
                  </a:ext>
                </a:extLst>
              </a:tr>
              <a:tr h="2371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NAME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NULLABLE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TYPE</a:t>
                      </a:r>
                      <a:endParaRPr lang="ko-KR" altLang="en-US" sz="2500" baseline="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DEFAULT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COMMENT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198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Boardnum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글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번호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(primary key)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  <a:tr h="198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Boardwriter</a:t>
                      </a:r>
                      <a:endParaRPr lang="en-US" altLang="ko-KR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Not null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작성자 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id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613479"/>
                  </a:ext>
                </a:extLst>
              </a:tr>
              <a:tr h="198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Boardreg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Date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Sysdate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작성 시간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0567713"/>
                  </a:ext>
                </a:extLst>
              </a:tr>
              <a:tr h="198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Boardimage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이미지 경로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72397"/>
                  </a:ext>
                </a:extLst>
              </a:tr>
              <a:tr h="198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Boardtitle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제목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9841416"/>
                  </a:ext>
                </a:extLst>
              </a:tr>
              <a:tr h="1989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 smtClean="0"/>
                        <a:t>Boardcontent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Varchar2(4000)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내용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8240721"/>
                  </a:ext>
                </a:extLst>
              </a:tr>
              <a:tr h="198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boardcategory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게시판 카테고리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18862106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353684"/>
              </p:ext>
            </p:extLst>
          </p:nvPr>
        </p:nvGraphicFramePr>
        <p:xfrm>
          <a:off x="2667001" y="6271260"/>
          <a:ext cx="12086632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156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2341399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  <a:gridCol w="2508642">
                  <a:extLst>
                    <a:ext uri="{9D8B030D-6E8A-4147-A177-3AD203B41FA5}">
                      <a16:colId xmlns="" xmlns:a16="http://schemas.microsoft.com/office/drawing/2014/main" val="3899537288"/>
                    </a:ext>
                  </a:extLst>
                </a:gridCol>
                <a:gridCol w="1717579">
                  <a:extLst>
                    <a:ext uri="{9D8B030D-6E8A-4147-A177-3AD203B41FA5}">
                      <a16:colId xmlns="" xmlns:a16="http://schemas.microsoft.com/office/drawing/2014/main" val="4124906104"/>
                    </a:ext>
                  </a:extLst>
                </a:gridCol>
                <a:gridCol w="3344856">
                  <a:extLst>
                    <a:ext uri="{9D8B030D-6E8A-4147-A177-3AD203B41FA5}">
                      <a16:colId xmlns="" xmlns:a16="http://schemas.microsoft.com/office/drawing/2014/main" val="182310308"/>
                    </a:ext>
                  </a:extLst>
                </a:gridCol>
              </a:tblGrid>
              <a:tr h="192505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Table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name : </a:t>
                      </a:r>
                      <a:r>
                        <a:rPr lang="en-US" altLang="ko-KR" sz="3000" baseline="0" dirty="0" err="1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boardrating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(</a:t>
                      </a:r>
                      <a:r>
                        <a:rPr lang="ko-KR" altLang="en-US" sz="3000" baseline="0" dirty="0" err="1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상품평</a:t>
                      </a:r>
                      <a:r>
                        <a:rPr lang="ko-KR" altLang="en-US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게시판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3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8678436"/>
                  </a:ext>
                </a:extLst>
              </a:tr>
              <a:tr h="165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NAME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NULLABLE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TYPE</a:t>
                      </a:r>
                      <a:endParaRPr lang="ko-KR" altLang="en-US" sz="2500" baseline="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DEFAULT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COMMENT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139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Boardnum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>
                          <a:ea typeface="문체부 제목 돋음체" panose="020B0609000101010101" pitchFamily="49" charset="-127"/>
                        </a:rPr>
                        <a:t>글 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번호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en-US" altLang="ko-KR" sz="2000" dirty="0" smtClean="0"/>
                        <a:t>(primary key)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  <a:tr h="139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Boardscore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Not null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평점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613479"/>
                  </a:ext>
                </a:extLst>
              </a:tr>
              <a:tr h="139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Originalnum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답글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-&gt;</a:t>
                      </a:r>
                      <a:r>
                        <a:rPr lang="ko-KR" altLang="en-US" sz="2000" dirty="0" err="1" smtClean="0">
                          <a:ea typeface="문체부 제목 돋음체" panose="020B0609000101010101" pitchFamily="49" charset="-127"/>
                        </a:rPr>
                        <a:t>원글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 번호 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or</a:t>
                      </a:r>
                      <a:r>
                        <a:rPr lang="en-US" altLang="ko-KR" sz="2000" baseline="0" dirty="0" smtClean="0">
                          <a:ea typeface="문체부 제목 돋음체" panose="020B0609000101010101" pitchFamily="49" charset="-127"/>
                        </a:rPr>
                        <a:t> null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0567713"/>
                  </a:ext>
                </a:extLst>
              </a:tr>
              <a:tr h="139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productn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Not null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ea typeface="문체부 제목 돋음체" panose="020B0609000101010101" pitchFamily="49" charset="-127"/>
                        </a:rPr>
                        <a:t>상품평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 달린 상품 번호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7239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DB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테이블 정의서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7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55758"/>
              </p:ext>
            </p:extLst>
          </p:nvPr>
        </p:nvGraphicFramePr>
        <p:xfrm>
          <a:off x="2666999" y="1790700"/>
          <a:ext cx="12086633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2318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2339420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  <a:gridCol w="2506523">
                  <a:extLst>
                    <a:ext uri="{9D8B030D-6E8A-4147-A177-3AD203B41FA5}">
                      <a16:colId xmlns="" xmlns:a16="http://schemas.microsoft.com/office/drawing/2014/main" val="3899537288"/>
                    </a:ext>
                  </a:extLst>
                </a:gridCol>
                <a:gridCol w="1726341">
                  <a:extLst>
                    <a:ext uri="{9D8B030D-6E8A-4147-A177-3AD203B41FA5}">
                      <a16:colId xmlns="" xmlns:a16="http://schemas.microsoft.com/office/drawing/2014/main" val="4124906104"/>
                    </a:ext>
                  </a:extLst>
                </a:gridCol>
                <a:gridCol w="3342031">
                  <a:extLst>
                    <a:ext uri="{9D8B030D-6E8A-4147-A177-3AD203B41FA5}">
                      <a16:colId xmlns="" xmlns:a16="http://schemas.microsoft.com/office/drawing/2014/main" val="182310308"/>
                    </a:ext>
                  </a:extLst>
                </a:gridCol>
              </a:tblGrid>
              <a:tr h="363562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Table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name : </a:t>
                      </a:r>
                      <a:r>
                        <a:rPr lang="en-US" altLang="ko-KR" sz="3000" baseline="0" dirty="0" err="1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boardproqna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(</a:t>
                      </a:r>
                      <a:r>
                        <a:rPr lang="ko-KR" altLang="en-US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상품 문의 게시판</a:t>
                      </a:r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3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8678436"/>
                  </a:ext>
                </a:extLst>
              </a:tr>
              <a:tr h="3289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NAME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NULLABLE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TYPE</a:t>
                      </a:r>
                      <a:endParaRPr lang="ko-KR" altLang="en-US" sz="2500" baseline="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DEFAULT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COMMENT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268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Boardnum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글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번호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(primary key)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  <a:tr h="268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Boardpw</a:t>
                      </a:r>
                      <a:endParaRPr lang="en-US" altLang="ko-KR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비밀번호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613479"/>
                  </a:ext>
                </a:extLst>
              </a:tr>
              <a:tr h="2683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 smtClean="0"/>
                        <a:t>Originalnum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답글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-&gt;</a:t>
                      </a:r>
                      <a:r>
                        <a:rPr lang="ko-KR" altLang="en-US" sz="2000" dirty="0" err="1" smtClean="0">
                          <a:ea typeface="문체부 제목 돋음체" panose="020B0609000101010101" pitchFamily="49" charset="-127"/>
                        </a:rPr>
                        <a:t>원글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 번호 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or</a:t>
                      </a:r>
                      <a:r>
                        <a:rPr lang="en-US" altLang="ko-KR" sz="2000" baseline="0" dirty="0" smtClean="0">
                          <a:ea typeface="문체부 제목 돋음체" panose="020B0609000101010101" pitchFamily="49" charset="-127"/>
                        </a:rPr>
                        <a:t> null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0567713"/>
                  </a:ext>
                </a:extLst>
              </a:tr>
              <a:tr h="2683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productn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Not null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질문 달린 상품 번호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747239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722259"/>
              </p:ext>
            </p:extLst>
          </p:nvPr>
        </p:nvGraphicFramePr>
        <p:xfrm>
          <a:off x="2665431" y="5143500"/>
          <a:ext cx="12088202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439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2341704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  <a:gridCol w="2508968">
                  <a:extLst>
                    <a:ext uri="{9D8B030D-6E8A-4147-A177-3AD203B41FA5}">
                      <a16:colId xmlns="" xmlns:a16="http://schemas.microsoft.com/office/drawing/2014/main" val="3899537288"/>
                    </a:ext>
                  </a:extLst>
                </a:gridCol>
                <a:gridCol w="1717801">
                  <a:extLst>
                    <a:ext uri="{9D8B030D-6E8A-4147-A177-3AD203B41FA5}">
                      <a16:colId xmlns="" xmlns:a16="http://schemas.microsoft.com/office/drawing/2014/main" val="4124906104"/>
                    </a:ext>
                  </a:extLst>
                </a:gridCol>
                <a:gridCol w="3345290">
                  <a:extLst>
                    <a:ext uri="{9D8B030D-6E8A-4147-A177-3AD203B41FA5}">
                      <a16:colId xmlns="" xmlns:a16="http://schemas.microsoft.com/office/drawing/2014/main" val="182310308"/>
                    </a:ext>
                  </a:extLst>
                </a:gridCol>
              </a:tblGrid>
              <a:tr h="22702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Table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name : </a:t>
                      </a:r>
                      <a:r>
                        <a:rPr lang="en-US" altLang="ko-KR" sz="3000" baseline="0" dirty="0" err="1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boardallqna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 (</a:t>
                      </a:r>
                      <a:r>
                        <a:rPr lang="ko-KR" altLang="en-US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전체 문의 게시판</a:t>
                      </a:r>
                      <a:r>
                        <a:rPr lang="en-US" altLang="ko-KR" sz="30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)</a:t>
                      </a:r>
                      <a:endParaRPr lang="ko-KR" altLang="en-US" sz="30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8678436"/>
                  </a:ext>
                </a:extLst>
              </a:tr>
              <a:tr h="195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NAME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NULLABLE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TYPE</a:t>
                      </a:r>
                      <a:endParaRPr lang="ko-KR" altLang="en-US" sz="2500" baseline="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DEFAULT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COMMENT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163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Boardnum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smtClean="0">
                          <a:ea typeface="문체부 제목 돋음체" panose="020B0609000101010101" pitchFamily="49" charset="-127"/>
                        </a:rPr>
                        <a:t>글 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번호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 </a:t>
                      </a:r>
                      <a:r>
                        <a:rPr lang="en-US" altLang="ko-KR" sz="2000" dirty="0" smtClean="0"/>
                        <a:t>(primary key)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  <a:tr h="163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Boardpw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Varchar2(100)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비밀번호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2613479"/>
                  </a:ext>
                </a:extLst>
              </a:tr>
              <a:tr h="163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 smtClean="0"/>
                        <a:t>Originalnum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Number</a:t>
                      </a:r>
                      <a:endParaRPr lang="ko-KR" altLang="en-US" sz="20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답글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-&gt;</a:t>
                      </a:r>
                      <a:r>
                        <a:rPr lang="ko-KR" altLang="en-US" sz="2000" dirty="0" err="1" smtClean="0">
                          <a:ea typeface="문체부 제목 돋음체" panose="020B0609000101010101" pitchFamily="49" charset="-127"/>
                        </a:rPr>
                        <a:t>원글</a:t>
                      </a:r>
                      <a:r>
                        <a:rPr lang="ko-KR" altLang="en-US" sz="2000" dirty="0" smtClean="0">
                          <a:ea typeface="문체부 제목 돋음체" panose="020B0609000101010101" pitchFamily="49" charset="-127"/>
                        </a:rPr>
                        <a:t> 번호 </a:t>
                      </a:r>
                      <a:r>
                        <a:rPr lang="en-US" altLang="ko-KR" sz="2000" dirty="0" smtClean="0">
                          <a:ea typeface="문체부 제목 돋음체" panose="020B0609000101010101" pitchFamily="49" charset="-127"/>
                        </a:rPr>
                        <a:t>or</a:t>
                      </a:r>
                      <a:r>
                        <a:rPr lang="en-US" altLang="ko-KR" sz="2000" baseline="0" dirty="0" smtClean="0">
                          <a:ea typeface="문체부 제목 돋음체" panose="020B0609000101010101" pitchFamily="49" charset="-127"/>
                        </a:rPr>
                        <a:t> null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1056771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DB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테이블 정의서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1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테이블 다이어그램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474" y="1437986"/>
            <a:ext cx="12487275" cy="79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7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주요 코드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F275A69-2FFC-3224-7B97-7B38F2574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00" y="1415928"/>
            <a:ext cx="4251782" cy="426779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C0329F32-8470-C5D5-1438-2E44C70C8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00" y="5788816"/>
            <a:ext cx="4010585" cy="426779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DA4FE060-CB41-EF3F-B583-7AF1B77C84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447" y="1116796"/>
            <a:ext cx="7035510" cy="45295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42C7DB2-412E-1FBF-2DE8-F80E88148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447" y="5527072"/>
            <a:ext cx="10508024" cy="4529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064C07D-FBCA-FD61-C805-4C34C5E6B84D}"/>
              </a:ext>
            </a:extLst>
          </p:cNvPr>
          <p:cNvSpPr txBox="1"/>
          <p:nvPr/>
        </p:nvSpPr>
        <p:spPr>
          <a:xfrm>
            <a:off x="12293772" y="120945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-</a:t>
            </a:r>
            <a:r>
              <a:rPr lang="en-US" altLang="ko-KR" sz="2800" b="1" dirty="0" err="1"/>
              <a:t>updateForm</a:t>
            </a:r>
            <a:endParaRPr lang="ko-KR" alt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5D83D58-4316-EF1A-8403-79BBD82FFFE3}"/>
              </a:ext>
            </a:extLst>
          </p:cNvPr>
          <p:cNvSpPr txBox="1"/>
          <p:nvPr/>
        </p:nvSpPr>
        <p:spPr>
          <a:xfrm>
            <a:off x="12293772" y="1935779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select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값 중 회원가입 때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DTO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합쳐서 저장한 값들을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나눈 후 값을 보여줌 </a:t>
            </a:r>
          </a:p>
        </p:txBody>
      </p:sp>
    </p:spTree>
    <p:extLst>
      <p:ext uri="{BB962C8B-B14F-4D97-AF65-F5344CB8AC3E}">
        <p14:creationId xmlns:p14="http://schemas.microsoft.com/office/powerpoint/2010/main" val="8474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주요 코드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954C9A-C012-D830-6337-B7B2D8E2B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32" y="1638300"/>
            <a:ext cx="9975512" cy="777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994C865-BE5D-3527-FAA1-F87B65BDE877}"/>
              </a:ext>
            </a:extLst>
          </p:cNvPr>
          <p:cNvSpPr txBox="1"/>
          <p:nvPr/>
        </p:nvSpPr>
        <p:spPr>
          <a:xfrm>
            <a:off x="12293772" y="1209451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마이페이지</a:t>
            </a:r>
            <a:r>
              <a:rPr lang="en-US" altLang="ko-KR" sz="2800" b="1" dirty="0"/>
              <a:t>-</a:t>
            </a:r>
            <a:r>
              <a:rPr lang="en-US" altLang="ko-KR" sz="2800" b="1" dirty="0" err="1"/>
              <a:t>updatePro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B78E295-4135-E4ED-9865-0B6FC243B014}"/>
              </a:ext>
            </a:extLst>
          </p:cNvPr>
          <p:cNvSpPr txBox="1"/>
          <p:nvPr/>
        </p:nvSpPr>
        <p:spPr>
          <a:xfrm>
            <a:off x="12293772" y="194310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각각 나눠 받은 값들을 합쳐서 다시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42656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주요 코드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08EE968-8174-8B32-08FD-C2AD95CCDF56}"/>
              </a:ext>
            </a:extLst>
          </p:cNvPr>
          <p:cNvSpPr txBox="1"/>
          <p:nvPr/>
        </p:nvSpPr>
        <p:spPr>
          <a:xfrm>
            <a:off x="2665432" y="1197228"/>
            <a:ext cx="755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highlight>
                  <a:srgbClr val="FFFF00"/>
                </a:highlight>
              </a:rPr>
              <a:t>상품 상세정보 페이지 </a:t>
            </a:r>
            <a:r>
              <a:rPr lang="en-US" altLang="ko-KR" sz="2000" b="1" dirty="0">
                <a:highlight>
                  <a:srgbClr val="FFFF00"/>
                </a:highlight>
              </a:rPr>
              <a:t>– </a:t>
            </a:r>
            <a:r>
              <a:rPr lang="ko-KR" altLang="en-US" sz="2000" b="1" dirty="0" smtClean="0">
                <a:highlight>
                  <a:srgbClr val="FFFF00"/>
                </a:highlight>
              </a:rPr>
              <a:t>테이블 조인을 통해 비슷한 상품 추천 기능</a:t>
            </a:r>
            <a:endParaRPr lang="ko-KR" altLang="en-US" sz="2000" b="1" dirty="0">
              <a:highlight>
                <a:srgbClr val="FFFF00"/>
              </a:highligh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912048"/>
            <a:ext cx="8346235" cy="47152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800" y="1912048"/>
            <a:ext cx="6776199" cy="46937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6628480"/>
            <a:ext cx="9448800" cy="3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주요 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A30EA5A-B85E-DE3F-7C16-EA0075881E61}"/>
              </a:ext>
            </a:extLst>
          </p:cNvPr>
          <p:cNvSpPr txBox="1"/>
          <p:nvPr/>
        </p:nvSpPr>
        <p:spPr>
          <a:xfrm>
            <a:off x="2665432" y="1197228"/>
            <a:ext cx="818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highlight>
                  <a:srgbClr val="FFFF00"/>
                </a:highlight>
              </a:rPr>
              <a:t>상품목록페이지 </a:t>
            </a:r>
            <a:r>
              <a:rPr lang="en-US" altLang="ko-KR" sz="2000" b="1" dirty="0">
                <a:highlight>
                  <a:srgbClr val="FFFF00"/>
                </a:highlight>
              </a:rPr>
              <a:t>– </a:t>
            </a:r>
            <a:r>
              <a:rPr lang="ko-KR" altLang="en-US" sz="2000" b="1" dirty="0">
                <a:highlight>
                  <a:srgbClr val="FFFF00"/>
                </a:highlight>
              </a:rPr>
              <a:t> 매개변수를 여러 개  받아 조건에 맞는 상품 목록 리턴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4BC3D09-1A87-3246-B1BC-84D96D112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816024"/>
            <a:ext cx="7086600" cy="4711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C6DFCD3-F9D7-0C03-A78B-4AFBDD063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1816024"/>
            <a:ext cx="5683461" cy="51797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328F827-B3CA-CBEA-D655-E53249FAA3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331" y="6995808"/>
            <a:ext cx="10191373" cy="3306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5D49FD8-8768-1677-71E5-7C0FFEEC221F}"/>
              </a:ext>
            </a:extLst>
          </p:cNvPr>
          <p:cNvSpPr txBox="1"/>
          <p:nvPr/>
        </p:nvSpPr>
        <p:spPr>
          <a:xfrm>
            <a:off x="12617661" y="2247900"/>
            <a:ext cx="53843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페이징</a:t>
            </a:r>
            <a:r>
              <a:rPr lang="ko-KR" altLang="en-US" sz="2800" b="1" dirty="0"/>
              <a:t> 처리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정렬기준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조건을 매개변수로 받아 </a:t>
            </a:r>
            <a:endParaRPr lang="en-US" altLang="ko-KR" sz="2800" b="1" dirty="0"/>
          </a:p>
          <a:p>
            <a:r>
              <a:rPr lang="ko-KR" altLang="en-US" sz="2800" b="1" dirty="0"/>
              <a:t>조건에 전부 맞는 목록을 </a:t>
            </a:r>
            <a:r>
              <a:rPr lang="ko-KR" altLang="en-US" sz="2800" b="1" dirty="0" err="1"/>
              <a:t>리턴하도록</a:t>
            </a:r>
            <a:r>
              <a:rPr lang="ko-KR" altLang="en-US" sz="2800" b="1" dirty="0"/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2424020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주요 코드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06200" y="3686264"/>
            <a:ext cx="557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장바구니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페이지에서 체크박스가 체크된 항목만 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  <a:p>
            <a:r>
              <a:rPr lang="ko-KR" altLang="en-US" dirty="0" smtClean="0">
                <a:ea typeface="문체부 제목 돋음체" panose="020B0609000101010101" pitchFamily="49" charset="-127"/>
              </a:rPr>
              <a:t>장바구니로 보내려 할 때 보낼 제품들의 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name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을 데이터베이스와 연동된 제품번호 값으로 받아 값을 다 다르게 해서 장바구니 페이지와 연동시킴 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32" y="2171700"/>
            <a:ext cx="8550261" cy="47867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310" y="7242608"/>
            <a:ext cx="9720011" cy="5839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432" y="8158601"/>
            <a:ext cx="6609370" cy="140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1002"/>
          <p:cNvGrpSpPr/>
          <p:nvPr/>
        </p:nvGrpSpPr>
        <p:grpSpPr>
          <a:xfrm>
            <a:off x="12857431" y="8617110"/>
            <a:ext cx="4188192" cy="714483"/>
            <a:chOff x="11943941" y="7135476"/>
            <a:chExt cx="5333093" cy="714483"/>
          </a:xfrm>
        </p:grpSpPr>
        <p:pic>
          <p:nvPicPr>
            <p:cNvPr id="34" name="Object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C2C2C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0800000">
              <a:off x="11943941" y="7135476"/>
              <a:ext cx="5333093" cy="71448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6" y="-93722"/>
            <a:ext cx="1349257" cy="32303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8" name="그룹 1001"/>
          <p:cNvGrpSpPr/>
          <p:nvPr/>
        </p:nvGrpSpPr>
        <p:grpSpPr>
          <a:xfrm>
            <a:off x="0" y="3467605"/>
            <a:ext cx="18418126" cy="4038095"/>
            <a:chOff x="0" y="2305446"/>
            <a:chExt cx="18418126" cy="4038095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305446"/>
              <a:ext cx="18418126" cy="4038095"/>
            </a:xfrm>
            <a:prstGeom prst="rect">
              <a:avLst/>
            </a:prstGeom>
          </p:spPr>
        </p:pic>
      </p:grpSp>
      <p:grpSp>
        <p:nvGrpSpPr>
          <p:cNvPr id="10" name="그룹 1002"/>
          <p:cNvGrpSpPr/>
          <p:nvPr/>
        </p:nvGrpSpPr>
        <p:grpSpPr>
          <a:xfrm>
            <a:off x="1295400" y="3238500"/>
            <a:ext cx="4452253" cy="4452253"/>
            <a:chOff x="3247351" y="2653793"/>
            <a:chExt cx="3341401" cy="3341401"/>
          </a:xfrm>
        </p:grpSpPr>
        <p:pic>
          <p:nvPicPr>
            <p:cNvPr id="11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247351" y="2653793"/>
              <a:ext cx="3341401" cy="3341401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5105400" y="3238500"/>
            <a:ext cx="4452253" cy="4452253"/>
            <a:chOff x="5830461" y="2653793"/>
            <a:chExt cx="3341401" cy="3341401"/>
          </a:xfrm>
        </p:grpSpPr>
        <p:pic>
          <p:nvPicPr>
            <p:cNvPr id="13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830461" y="2653793"/>
              <a:ext cx="3341401" cy="3341401"/>
            </a:xfrm>
            <a:prstGeom prst="rect">
              <a:avLst/>
            </a:prstGeom>
          </p:spPr>
        </p:pic>
      </p:grpSp>
      <p:grpSp>
        <p:nvGrpSpPr>
          <p:cNvPr id="17" name="그룹 1006"/>
          <p:cNvGrpSpPr/>
          <p:nvPr/>
        </p:nvGrpSpPr>
        <p:grpSpPr>
          <a:xfrm>
            <a:off x="8915400" y="3238500"/>
            <a:ext cx="4452253" cy="4452253"/>
            <a:chOff x="10996680" y="2653793"/>
            <a:chExt cx="3341401" cy="3341401"/>
          </a:xfrm>
        </p:grpSpPr>
        <p:pic>
          <p:nvPicPr>
            <p:cNvPr id="19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996680" y="2653793"/>
              <a:ext cx="3341401" cy="3341401"/>
            </a:xfrm>
            <a:prstGeom prst="rect">
              <a:avLst/>
            </a:prstGeom>
          </p:spPr>
        </p:pic>
      </p:grpSp>
      <p:grpSp>
        <p:nvGrpSpPr>
          <p:cNvPr id="20" name="그룹 1007"/>
          <p:cNvGrpSpPr/>
          <p:nvPr/>
        </p:nvGrpSpPr>
        <p:grpSpPr>
          <a:xfrm>
            <a:off x="12725401" y="3238500"/>
            <a:ext cx="4452253" cy="4452253"/>
            <a:chOff x="13579790" y="2653793"/>
            <a:chExt cx="3341401" cy="3341401"/>
          </a:xfrm>
        </p:grpSpPr>
        <p:pic>
          <p:nvPicPr>
            <p:cNvPr id="21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3579790" y="2653793"/>
              <a:ext cx="3341401" cy="334140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74" y="4369969"/>
            <a:ext cx="2211683" cy="22333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43" y="4369969"/>
            <a:ext cx="2347930" cy="23709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567" y="4369969"/>
            <a:ext cx="2590476" cy="26158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355" y="4247506"/>
            <a:ext cx="2590476" cy="2615873"/>
          </a:xfrm>
          <a:prstGeom prst="rect">
            <a:avLst/>
          </a:prstGeom>
        </p:spPr>
      </p:pic>
      <p:grpSp>
        <p:nvGrpSpPr>
          <p:cNvPr id="25" name="그룹 1002"/>
          <p:cNvGrpSpPr/>
          <p:nvPr/>
        </p:nvGrpSpPr>
        <p:grpSpPr>
          <a:xfrm>
            <a:off x="9047724" y="8617109"/>
            <a:ext cx="4188192" cy="714483"/>
            <a:chOff x="12112065" y="7135476"/>
            <a:chExt cx="5333093" cy="714483"/>
          </a:xfrm>
        </p:grpSpPr>
        <p:pic>
          <p:nvPicPr>
            <p:cNvPr id="2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112065" y="7135476"/>
              <a:ext cx="5333093" cy="714483"/>
            </a:xfrm>
            <a:prstGeom prst="rect">
              <a:avLst/>
            </a:prstGeom>
          </p:spPr>
        </p:pic>
      </p:grpSp>
      <p:grpSp>
        <p:nvGrpSpPr>
          <p:cNvPr id="35" name="그룹 1004"/>
          <p:cNvGrpSpPr/>
          <p:nvPr/>
        </p:nvGrpSpPr>
        <p:grpSpPr>
          <a:xfrm>
            <a:off x="5372565" y="8617111"/>
            <a:ext cx="4188192" cy="714483"/>
            <a:chOff x="2727181" y="7135476"/>
            <a:chExt cx="5333093" cy="714483"/>
          </a:xfrm>
        </p:grpSpPr>
        <p:pic>
          <p:nvPicPr>
            <p:cNvPr id="36" name="Object 11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rgbClr val="8CC7B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grpSp>
        <p:nvGrpSpPr>
          <p:cNvPr id="29" name="그룹 1004"/>
          <p:cNvGrpSpPr/>
          <p:nvPr/>
        </p:nvGrpSpPr>
        <p:grpSpPr>
          <a:xfrm>
            <a:off x="1666925" y="8623707"/>
            <a:ext cx="4188192" cy="714483"/>
            <a:chOff x="2727181" y="7135476"/>
            <a:chExt cx="5333093" cy="714483"/>
          </a:xfrm>
        </p:grpSpPr>
        <p:pic>
          <p:nvPicPr>
            <p:cNvPr id="30" name="Object 1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981200" y="8781990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자가 격리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 방콕 생활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04560" y="8781990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쇼핑몰 탐색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~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01201" y="8781990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뭔가 아쉬운 쇼핑몰들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…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385263" y="8781990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프로젝트 시작</a:t>
            </a:r>
            <a:r>
              <a:rPr lang="en-US" altLang="ko-KR" sz="200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!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699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2" y="759005"/>
            <a:ext cx="6630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</a:t>
            </a:r>
            <a:r>
              <a:rPr lang="ko-KR" altLang="en-US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주요 코드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9800" y="5108532"/>
            <a:ext cx="557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장바구니에 값을 넣을 때 상품이 할인 중이면 할인 중인 가격을 넣는 </a:t>
            </a:r>
            <a:r>
              <a:rPr lang="ko-KR" altLang="en-US" dirty="0" err="1" smtClean="0">
                <a:ea typeface="문체부 제목 돋음체" panose="020B0609000101010101" pitchFamily="49" charset="-127"/>
              </a:rPr>
              <a:t>쿼리문</a:t>
            </a:r>
            <a:endParaRPr lang="en-US" altLang="ko-KR" dirty="0" smtClean="0"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00" y="1403025"/>
            <a:ext cx="6536000" cy="40286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400" y="5594144"/>
            <a:ext cx="6536000" cy="42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6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9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9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3" y="759007"/>
            <a:ext cx="6630968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1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1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1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주요 코드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13B2E4FF-F007-098B-53CC-75EFA3BD91F4}"/>
              </a:ext>
            </a:extLst>
          </p:cNvPr>
          <p:cNvSpPr/>
          <p:nvPr/>
        </p:nvSpPr>
        <p:spPr>
          <a:xfrm>
            <a:off x="451104" y="2290568"/>
            <a:ext cx="441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BoardDTO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F3AFC70-9C20-44B8-4817-343D8B3387BD}"/>
              </a:ext>
            </a:extLst>
          </p:cNvPr>
          <p:cNvSpPr/>
          <p:nvPr/>
        </p:nvSpPr>
        <p:spPr>
          <a:xfrm>
            <a:off x="8153400" y="4126793"/>
            <a:ext cx="441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BoardCommonQnaDTO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678E67C-3557-1418-FDD2-5D0FD83218E2}"/>
              </a:ext>
            </a:extLst>
          </p:cNvPr>
          <p:cNvSpPr/>
          <p:nvPr/>
        </p:nvSpPr>
        <p:spPr>
          <a:xfrm>
            <a:off x="8153400" y="5966208"/>
            <a:ext cx="441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BoardReviewDTO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6E79BD0B-D5F9-7997-48E5-60E38C27D37E}"/>
              </a:ext>
            </a:extLst>
          </p:cNvPr>
          <p:cNvSpPr/>
          <p:nvPr/>
        </p:nvSpPr>
        <p:spPr>
          <a:xfrm>
            <a:off x="8153400" y="7805624"/>
            <a:ext cx="441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BoardNotice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726B3FD3-521A-5C86-6AF7-4C91554CD619}"/>
              </a:ext>
            </a:extLst>
          </p:cNvPr>
          <p:cNvSpPr/>
          <p:nvPr/>
        </p:nvSpPr>
        <p:spPr>
          <a:xfrm>
            <a:off x="8153400" y="2290568"/>
            <a:ext cx="441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BoardProdQnaDTO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F44A1D1-7A30-E9A3-FC89-17C2156175AB}"/>
              </a:ext>
            </a:extLst>
          </p:cNvPr>
          <p:cNvSpPr txBox="1"/>
          <p:nvPr/>
        </p:nvSpPr>
        <p:spPr>
          <a:xfrm>
            <a:off x="1447800" y="4195145"/>
            <a:ext cx="3422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 게시판 기능 변수들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 err="1"/>
              <a:t>글번호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작성자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작성시간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글 제목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글 내용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게시판 종류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이미지 주소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E2BFC95-796B-665D-627C-5D000D676901}"/>
              </a:ext>
            </a:extLst>
          </p:cNvPr>
          <p:cNvSpPr txBox="1"/>
          <p:nvPr/>
        </p:nvSpPr>
        <p:spPr>
          <a:xfrm>
            <a:off x="13411200" y="245240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비밀번호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답글인 경우 </a:t>
            </a:r>
            <a:r>
              <a:rPr lang="ko-KR" altLang="en-US" dirty="0" err="1"/>
              <a:t>원글의</a:t>
            </a:r>
            <a:r>
              <a:rPr lang="ko-KR" altLang="en-US" dirty="0"/>
              <a:t> 글 번호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질문이 달린 상품의 상품번호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답글인 경우 </a:t>
            </a:r>
            <a:r>
              <a:rPr lang="ko-KR" altLang="en-US" dirty="0" err="1"/>
              <a:t>원글의</a:t>
            </a:r>
            <a:r>
              <a:rPr lang="ko-KR" altLang="en-US" dirty="0"/>
              <a:t> 작성자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92AC97D-1B5B-07FA-6635-46B560D3493B}"/>
              </a:ext>
            </a:extLst>
          </p:cNvPr>
          <p:cNvSpPr txBox="1"/>
          <p:nvPr/>
        </p:nvSpPr>
        <p:spPr>
          <a:xfrm>
            <a:off x="13411200" y="4381502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비밀번호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답글인 경우 </a:t>
            </a:r>
            <a:r>
              <a:rPr lang="ko-KR" altLang="en-US" dirty="0" err="1"/>
              <a:t>원글의</a:t>
            </a:r>
            <a:r>
              <a:rPr lang="ko-KR" altLang="en-US" dirty="0"/>
              <a:t> 글 번호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답글인 경우 </a:t>
            </a:r>
            <a:r>
              <a:rPr lang="ko-KR" altLang="en-US" dirty="0" err="1"/>
              <a:t>원글의</a:t>
            </a:r>
            <a:r>
              <a:rPr lang="ko-KR" altLang="en-US" dirty="0"/>
              <a:t> 작성자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3485EB3-2D67-2703-901F-322950F2243A}"/>
              </a:ext>
            </a:extLst>
          </p:cNvPr>
          <p:cNvSpPr txBox="1"/>
          <p:nvPr/>
        </p:nvSpPr>
        <p:spPr>
          <a:xfrm>
            <a:off x="13411200" y="6128044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리뷰 </a:t>
            </a:r>
            <a:r>
              <a:rPr lang="ko-KR" altLang="en-US" dirty="0" err="1"/>
              <a:t>별점</a:t>
            </a:r>
            <a:r>
              <a:rPr lang="ko-KR" altLang="en-US" dirty="0"/>
              <a:t> 점수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답글인 경우 </a:t>
            </a:r>
            <a:r>
              <a:rPr lang="ko-KR" altLang="en-US" dirty="0" err="1"/>
              <a:t>원글의</a:t>
            </a:r>
            <a:r>
              <a:rPr lang="ko-KR" altLang="en-US" dirty="0"/>
              <a:t> 글 번호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질문이 달린 상품의 상품번호</a:t>
            </a:r>
            <a:endParaRPr lang="en-US" altLang="ko-KR" dirty="0"/>
          </a:p>
          <a:p>
            <a:pPr marL="285765" indent="-285765">
              <a:buFont typeface="Arial" panose="020B0604020202020204" pitchFamily="34" charset="0"/>
              <a:buChar char="•"/>
            </a:pPr>
            <a:r>
              <a:rPr lang="ko-KR" altLang="en-US" dirty="0"/>
              <a:t>답글인 경우 </a:t>
            </a:r>
            <a:r>
              <a:rPr lang="ko-KR" altLang="en-US" dirty="0" err="1"/>
              <a:t>원글의</a:t>
            </a:r>
            <a:r>
              <a:rPr lang="ko-KR" altLang="en-US" dirty="0"/>
              <a:t> 작성자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363CC86-A114-BB95-0D0B-E622A0926C3E}"/>
              </a:ext>
            </a:extLst>
          </p:cNvPr>
          <p:cNvSpPr txBox="1"/>
          <p:nvPr/>
        </p:nvSpPr>
        <p:spPr>
          <a:xfrm>
            <a:off x="334488" y="7104349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게시판마다 공통되는 변수들은 </a:t>
            </a:r>
            <a:r>
              <a:rPr lang="en-US" altLang="ko-KR" dirty="0" err="1"/>
              <a:t>BoardDTO</a:t>
            </a:r>
            <a:r>
              <a:rPr lang="ko-KR" altLang="en-US" dirty="0"/>
              <a:t>로 묶고 </a:t>
            </a:r>
            <a:endParaRPr lang="en-US" altLang="ko-KR" dirty="0"/>
          </a:p>
          <a:p>
            <a:r>
              <a:rPr lang="ko-KR" altLang="en-US" dirty="0"/>
              <a:t>각 게시판 </a:t>
            </a:r>
            <a:r>
              <a:rPr lang="en-US" altLang="ko-KR" dirty="0"/>
              <a:t>DTO</a:t>
            </a:r>
            <a:r>
              <a:rPr lang="ko-KR" altLang="en-US" dirty="0"/>
              <a:t>에 </a:t>
            </a:r>
            <a:r>
              <a:rPr lang="en-US" altLang="ko-KR" dirty="0" err="1"/>
              <a:t>BoardDTO</a:t>
            </a:r>
            <a:r>
              <a:rPr lang="ko-KR" altLang="en-US" dirty="0"/>
              <a:t>를 상속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게시판마다 다른 점</a:t>
            </a:r>
            <a:r>
              <a:rPr lang="en-US" altLang="ko-KR" dirty="0"/>
              <a:t>(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상품번호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ko-KR" altLang="en-US" dirty="0"/>
              <a:t> 점수 등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DTO</a:t>
            </a:r>
            <a:r>
              <a:rPr lang="ko-KR" altLang="en-US" dirty="0"/>
              <a:t>에서 변수를 만들어서 처리함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870704" y="3031328"/>
          <a:ext cx="3282696" cy="5543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348">
                  <a:extLst>
                    <a:ext uri="{9D8B030D-6E8A-4147-A177-3AD203B41FA5}">
                      <a16:colId xmlns="" xmlns:a16="http://schemas.microsoft.com/office/drawing/2014/main" val="259075109"/>
                    </a:ext>
                  </a:extLst>
                </a:gridCol>
                <a:gridCol w="1641348">
                  <a:extLst>
                    <a:ext uri="{9D8B030D-6E8A-4147-A177-3AD203B41FA5}">
                      <a16:colId xmlns="" xmlns:a16="http://schemas.microsoft.com/office/drawing/2014/main" val="3830992023"/>
                    </a:ext>
                  </a:extLst>
                </a:gridCol>
              </a:tblGrid>
              <a:tr h="1847972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84847762"/>
                  </a:ext>
                </a:extLst>
              </a:tr>
              <a:tr h="1847972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8348892"/>
                  </a:ext>
                </a:extLst>
              </a:tr>
              <a:tr h="1847972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85843339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172200" y="270510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19668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9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9" y="5544"/>
            <a:ext cx="1733453" cy="248009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665433" y="759007"/>
            <a:ext cx="6630968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1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r>
              <a:rPr lang="en-US" altLang="ko-KR" sz="2501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1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주요 코드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F3AFC70-9C20-44B8-4817-343D8B3387BD}"/>
              </a:ext>
            </a:extLst>
          </p:cNvPr>
          <p:cNvSpPr/>
          <p:nvPr/>
        </p:nvSpPr>
        <p:spPr>
          <a:xfrm>
            <a:off x="12420600" y="2824832"/>
            <a:ext cx="441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BoardCommonQnaDAO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678E67C-3557-1418-FDD2-5D0FD83218E2}"/>
              </a:ext>
            </a:extLst>
          </p:cNvPr>
          <p:cNvSpPr/>
          <p:nvPr/>
        </p:nvSpPr>
        <p:spPr>
          <a:xfrm>
            <a:off x="12420600" y="4576409"/>
            <a:ext cx="441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BoardReviewDAO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6E79BD0B-D5F9-7997-48E5-60E38C27D37E}"/>
              </a:ext>
            </a:extLst>
          </p:cNvPr>
          <p:cNvSpPr/>
          <p:nvPr/>
        </p:nvSpPr>
        <p:spPr>
          <a:xfrm>
            <a:off x="12420600" y="6327984"/>
            <a:ext cx="441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BoardNoticeDAO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726B3FD3-521A-5C86-6AF7-4C91554CD619}"/>
              </a:ext>
            </a:extLst>
          </p:cNvPr>
          <p:cNvSpPr/>
          <p:nvPr/>
        </p:nvSpPr>
        <p:spPr>
          <a:xfrm>
            <a:off x="12420600" y="1073256"/>
            <a:ext cx="4419600" cy="152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BoardProdQnaDAO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13D0DAB7-54B0-30C8-32BC-CC3B16559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88" y="3916274"/>
            <a:ext cx="6054515" cy="16678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39A74427-9096-9872-0303-419EB8117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88" y="2190952"/>
            <a:ext cx="6054515" cy="15809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777DC71C-3014-BD90-6581-BD0F5E79D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89" y="5797712"/>
            <a:ext cx="6054515" cy="15860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68" name="그림 967">
            <a:extLst>
              <a:ext uri="{FF2B5EF4-FFF2-40B4-BE49-F238E27FC236}">
                <a16:creationId xmlns="" xmlns:a16="http://schemas.microsoft.com/office/drawing/2014/main" id="{A77CE179-878B-8F8A-7FA7-E87D22BED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1" y="3125059"/>
            <a:ext cx="6820853" cy="219107"/>
          </a:xfrm>
          <a:prstGeom prst="rect">
            <a:avLst/>
          </a:prstGeom>
        </p:spPr>
      </p:pic>
      <p:pic>
        <p:nvPicPr>
          <p:cNvPr id="970" name="그림 969">
            <a:extLst>
              <a:ext uri="{FF2B5EF4-FFF2-40B4-BE49-F238E27FC236}">
                <a16:creationId xmlns="" xmlns:a16="http://schemas.microsoft.com/office/drawing/2014/main" id="{406D4485-2529-C9C2-DF48-A427E9E6B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2" y="1274108"/>
            <a:ext cx="6611273" cy="209579"/>
          </a:xfrm>
          <a:prstGeom prst="rect">
            <a:avLst/>
          </a:prstGeom>
        </p:spPr>
      </p:pic>
      <p:pic>
        <p:nvPicPr>
          <p:cNvPr id="972" name="그림 971">
            <a:extLst>
              <a:ext uri="{FF2B5EF4-FFF2-40B4-BE49-F238E27FC236}">
                <a16:creationId xmlns="" xmlns:a16="http://schemas.microsoft.com/office/drawing/2014/main" id="{A8754651-11B8-6CDE-B5EA-3FFAE4999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7606" y="4838933"/>
            <a:ext cx="6563642" cy="171474"/>
          </a:xfrm>
          <a:prstGeom prst="rect">
            <a:avLst/>
          </a:prstGeom>
        </p:spPr>
      </p:pic>
      <p:pic>
        <p:nvPicPr>
          <p:cNvPr id="974" name="그림 973">
            <a:extLst>
              <a:ext uri="{FF2B5EF4-FFF2-40B4-BE49-F238E27FC236}">
                <a16:creationId xmlns="" xmlns:a16="http://schemas.microsoft.com/office/drawing/2014/main" id="{3C73075C-ADE7-E468-FC96-82E3AF973E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3188" y="6481205"/>
            <a:ext cx="4134428" cy="219107"/>
          </a:xfrm>
          <a:prstGeom prst="rect">
            <a:avLst/>
          </a:prstGeom>
        </p:spPr>
      </p:pic>
      <p:sp>
        <p:nvSpPr>
          <p:cNvPr id="975" name="TextBox 974">
            <a:extLst>
              <a:ext uri="{FF2B5EF4-FFF2-40B4-BE49-F238E27FC236}">
                <a16:creationId xmlns="" xmlns:a16="http://schemas.microsoft.com/office/drawing/2014/main" id="{97895928-7818-F620-EA42-BE9F1B60D699}"/>
              </a:ext>
            </a:extLst>
          </p:cNvPr>
          <p:cNvSpPr txBox="1"/>
          <p:nvPr/>
        </p:nvSpPr>
        <p:spPr>
          <a:xfrm>
            <a:off x="4648201" y="7864376"/>
            <a:ext cx="85691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BoardDAO</a:t>
            </a:r>
            <a:r>
              <a:rPr lang="en-US" altLang="ko-KR" dirty="0"/>
              <a:t> </a:t>
            </a:r>
            <a:r>
              <a:rPr lang="ko-KR" altLang="en-US" dirty="0"/>
              <a:t>인터페이스에서는 게시판 공통 기능</a:t>
            </a:r>
            <a:r>
              <a:rPr lang="en-US" altLang="ko-KR" dirty="0"/>
              <a:t>(</a:t>
            </a:r>
            <a:r>
              <a:rPr lang="ko-KR" altLang="en-US" dirty="0"/>
              <a:t>쓰기 읽기 수정 삭제 카운트 목록</a:t>
            </a:r>
            <a:r>
              <a:rPr lang="en-US" altLang="ko-KR" dirty="0"/>
              <a:t>)</a:t>
            </a:r>
            <a:r>
              <a:rPr lang="ko-KR" altLang="en-US" dirty="0"/>
              <a:t>을 선언해 두고 각 게시판 </a:t>
            </a:r>
            <a:r>
              <a:rPr lang="en-US" altLang="ko-KR" dirty="0"/>
              <a:t>DAO</a:t>
            </a:r>
            <a:r>
              <a:rPr lang="ko-KR" altLang="en-US" dirty="0"/>
              <a:t>에서 </a:t>
            </a:r>
            <a:r>
              <a:rPr lang="en-US" altLang="ko-KR" dirty="0"/>
              <a:t>DB</a:t>
            </a:r>
            <a:r>
              <a:rPr lang="ko-KR" altLang="en-US" dirty="0"/>
              <a:t>에 접근하는 메서드를 구현했다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MyPageable</a:t>
            </a:r>
            <a:r>
              <a:rPr lang="en-US" altLang="ko-KR" dirty="0"/>
              <a:t> </a:t>
            </a:r>
            <a:r>
              <a:rPr lang="ko-KR" altLang="en-US" dirty="0"/>
              <a:t>인터페이스에서</a:t>
            </a:r>
            <a:r>
              <a:rPr lang="en-US" altLang="ko-KR" dirty="0"/>
              <a:t> </a:t>
            </a:r>
            <a:r>
              <a:rPr lang="ko-KR" altLang="en-US" dirty="0"/>
              <a:t>마이페이지</a:t>
            </a:r>
            <a:r>
              <a:rPr lang="en-US" altLang="ko-KR" dirty="0"/>
              <a:t>(</a:t>
            </a:r>
            <a:r>
              <a:rPr lang="ko-KR" altLang="en-US" dirty="0"/>
              <a:t>내 문의 보기</a:t>
            </a:r>
            <a:r>
              <a:rPr lang="en-US" altLang="ko-KR" dirty="0"/>
              <a:t>, </a:t>
            </a:r>
            <a:r>
              <a:rPr lang="ko-KR" altLang="en-US" dirty="0"/>
              <a:t>내 리뷰 관리</a:t>
            </a:r>
            <a:r>
              <a:rPr lang="en-US" altLang="ko-KR" dirty="0"/>
              <a:t>)</a:t>
            </a:r>
            <a:r>
              <a:rPr lang="ko-KR" altLang="en-US" dirty="0"/>
              <a:t>에서 사용될 메서드 선언하고 </a:t>
            </a:r>
            <a:endParaRPr lang="en-US" altLang="ko-KR" dirty="0"/>
          </a:p>
          <a:p>
            <a:r>
              <a:rPr lang="en-US" altLang="ko-KR" dirty="0" err="1"/>
              <a:t>AdminPageable</a:t>
            </a:r>
            <a:r>
              <a:rPr lang="en-US" altLang="ko-KR" dirty="0"/>
              <a:t> </a:t>
            </a:r>
            <a:r>
              <a:rPr lang="ko-KR" altLang="en-US" dirty="0"/>
              <a:t>인터페이스에서 관리자페이지</a:t>
            </a:r>
            <a:r>
              <a:rPr lang="en-US" altLang="ko-KR" dirty="0"/>
              <a:t>(</a:t>
            </a:r>
            <a:r>
              <a:rPr lang="ko-KR" altLang="en-US" dirty="0"/>
              <a:t>답글 </a:t>
            </a:r>
            <a:r>
              <a:rPr lang="ko-KR" altLang="en-US" dirty="0" err="1"/>
              <a:t>안달린</a:t>
            </a:r>
            <a:r>
              <a:rPr lang="ko-KR" altLang="en-US" dirty="0"/>
              <a:t> 글 보기</a:t>
            </a:r>
            <a:r>
              <a:rPr lang="en-US" altLang="ko-KR" dirty="0"/>
              <a:t>, N</a:t>
            </a:r>
            <a:r>
              <a:rPr lang="ko-KR" altLang="en-US" dirty="0"/>
              <a:t>일 이내 작성된 글 목록 보기 등</a:t>
            </a:r>
            <a:r>
              <a:rPr lang="en-US" altLang="ko-KR" dirty="0"/>
              <a:t>)</a:t>
            </a:r>
            <a:r>
              <a:rPr lang="ko-KR" altLang="en-US" dirty="0"/>
              <a:t>에서 사용될 메서드 선언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게시판 </a:t>
            </a:r>
            <a:r>
              <a:rPr lang="en-US" altLang="ko-KR" dirty="0"/>
              <a:t>DAO</a:t>
            </a:r>
            <a:r>
              <a:rPr lang="ko-KR" altLang="en-US" dirty="0"/>
              <a:t>에서 위 인터페이스에서 선언한 추상 메서드들을 구현하고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DAO</a:t>
            </a:r>
            <a:r>
              <a:rPr lang="ko-KR" altLang="en-US" dirty="0"/>
              <a:t>안에서 추가로 필요한 메서드가 있으면 만들었다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cxnSp>
        <p:nvCxnSpPr>
          <p:cNvPr id="3" name="직선 화살표 연결선 2"/>
          <p:cNvCxnSpPr>
            <a:stCxn id="37" idx="3"/>
            <a:endCxn id="10" idx="1"/>
          </p:cNvCxnSpPr>
          <p:nvPr/>
        </p:nvCxnSpPr>
        <p:spPr>
          <a:xfrm flipV="1">
            <a:off x="6629402" y="1835257"/>
            <a:ext cx="5791199" cy="11461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37" idx="3"/>
            <a:endCxn id="7" idx="1"/>
          </p:cNvCxnSpPr>
          <p:nvPr/>
        </p:nvCxnSpPr>
        <p:spPr>
          <a:xfrm>
            <a:off x="6629402" y="2981426"/>
            <a:ext cx="5791199" cy="6054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7" idx="3"/>
            <a:endCxn id="8" idx="1"/>
          </p:cNvCxnSpPr>
          <p:nvPr/>
        </p:nvCxnSpPr>
        <p:spPr>
          <a:xfrm>
            <a:off x="6629402" y="2981428"/>
            <a:ext cx="5791199" cy="23569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5" idx="3"/>
            <a:endCxn id="10" idx="1"/>
          </p:cNvCxnSpPr>
          <p:nvPr/>
        </p:nvCxnSpPr>
        <p:spPr>
          <a:xfrm flipV="1">
            <a:off x="6629402" y="1835257"/>
            <a:ext cx="5791199" cy="2914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35" idx="3"/>
            <a:endCxn id="7" idx="1"/>
          </p:cNvCxnSpPr>
          <p:nvPr/>
        </p:nvCxnSpPr>
        <p:spPr>
          <a:xfrm flipV="1">
            <a:off x="6629402" y="3586834"/>
            <a:ext cx="5791199" cy="11633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35" idx="3"/>
            <a:endCxn id="8" idx="1"/>
          </p:cNvCxnSpPr>
          <p:nvPr/>
        </p:nvCxnSpPr>
        <p:spPr>
          <a:xfrm>
            <a:off x="6629402" y="4750190"/>
            <a:ext cx="5791199" cy="588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39" idx="3"/>
            <a:endCxn id="10" idx="1"/>
          </p:cNvCxnSpPr>
          <p:nvPr/>
        </p:nvCxnSpPr>
        <p:spPr>
          <a:xfrm flipV="1">
            <a:off x="6629402" y="1835257"/>
            <a:ext cx="5791199" cy="47555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39" idx="3"/>
            <a:endCxn id="7" idx="1"/>
          </p:cNvCxnSpPr>
          <p:nvPr/>
        </p:nvCxnSpPr>
        <p:spPr>
          <a:xfrm flipV="1">
            <a:off x="6629402" y="3586834"/>
            <a:ext cx="5791199" cy="30039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9" idx="3"/>
            <a:endCxn id="8" idx="1"/>
          </p:cNvCxnSpPr>
          <p:nvPr/>
        </p:nvCxnSpPr>
        <p:spPr>
          <a:xfrm flipV="1">
            <a:off x="6629402" y="5338409"/>
            <a:ext cx="5791199" cy="1252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48702" y="2518101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인터페이스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8224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2647184" y="675167"/>
            <a:ext cx="14721774" cy="71138"/>
            <a:chOff x="2723384" y="675167"/>
            <a:chExt cx="14721774" cy="71138"/>
          </a:xfrm>
        </p:grpSpPr>
        <p:pic>
          <p:nvPicPr>
            <p:cNvPr id="12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00200" y="2268795"/>
            <a:ext cx="853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1.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2.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3.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4.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 및 프로젝트 일정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5.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   </a:t>
            </a: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6.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7.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16" name="그룹 1003"/>
          <p:cNvGrpSpPr/>
          <p:nvPr/>
        </p:nvGrpSpPr>
        <p:grpSpPr>
          <a:xfrm>
            <a:off x="-304800" y="7291772"/>
            <a:ext cx="8077200" cy="1585528"/>
            <a:chOff x="-93122" y="5875707"/>
            <a:chExt cx="4428142" cy="599051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93122" y="5875707"/>
              <a:ext cx="4428142" cy="59905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444395" y="7479149"/>
            <a:ext cx="8534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6</a:t>
            </a:r>
            <a:r>
              <a:rPr lang="en-US" altLang="ko-KR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. </a:t>
            </a:r>
            <a:r>
              <a:rPr lang="ko-KR" altLang="en-US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en-US" altLang="ko-KR" sz="7000" b="1" dirty="0" smtClean="0">
              <a:solidFill>
                <a:schemeClr val="bg1"/>
              </a:solidFill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58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2742851"/>
            <a:ext cx="9045786" cy="4218910"/>
          </a:xfrm>
          <a:prstGeom prst="rect">
            <a:avLst/>
          </a:prstGeom>
        </p:spPr>
      </p:pic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사이트 접속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4764581"/>
            <a:ext cx="5193327" cy="4193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768035"/>
            <a:ext cx="10067925" cy="6724650"/>
          </a:xfrm>
          <a:prstGeom prst="rect">
            <a:avLst/>
          </a:prstGeom>
        </p:spPr>
      </p:pic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메인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096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회원 가입</a:t>
            </a:r>
            <a:r>
              <a:rPr lang="en-US" altLang="ko-KR" sz="2000" dirty="0">
                <a:solidFill>
                  <a:schemeClr val="bg1"/>
                </a:solidFill>
                <a:ea typeface="문체부 제목 돋음체" panose="020B0609000101010101" pitchFamily="49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및 로그인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383" y="2768034"/>
            <a:ext cx="10026677" cy="39756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4610100"/>
            <a:ext cx="542325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768035"/>
            <a:ext cx="10977562" cy="6557361"/>
          </a:xfrm>
          <a:prstGeom prst="rect">
            <a:avLst/>
          </a:prstGeom>
        </p:spPr>
      </p:pic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전체 상품 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카테고리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정렬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)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76600" y="3326428"/>
            <a:ext cx="1676400" cy="5093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182600" y="3326428"/>
            <a:ext cx="914400" cy="1436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6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44" y="2643919"/>
            <a:ext cx="6483256" cy="4163188"/>
          </a:xfrm>
          <a:prstGeom prst="rect">
            <a:avLst/>
          </a:prstGeom>
        </p:spPr>
      </p:pic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813144" y="2056850"/>
            <a:ext cx="3380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상세 페이지 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제품 리뷰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 </a:t>
            </a: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문의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추천 상품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)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1" y="2643920"/>
            <a:ext cx="3493682" cy="70665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3144" y="6599595"/>
            <a:ext cx="6483256" cy="31108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58000" y="590550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6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679283" y="2095500"/>
            <a:ext cx="3873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마이 페이지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쇼핑정보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)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장바구니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주문내역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구매내역</a:t>
            </a:r>
            <a:endParaRPr lang="en-US" altLang="ko-KR" sz="2000" dirty="0" smtClean="0">
              <a:solidFill>
                <a:schemeClr val="bg1"/>
              </a:solidFill>
              <a:ea typeface="문체부 제목 돋음체" panose="020B0609000101010101" pitchFamily="49" charset="-127"/>
            </a:endParaRPr>
          </a:p>
          <a:p>
            <a:pPr algn="ctr"/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9" y="2768035"/>
            <a:ext cx="10799415" cy="24879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408344"/>
            <a:ext cx="10799415" cy="17925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7353874"/>
            <a:ext cx="10599757" cy="17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6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2647184" y="675167"/>
            <a:ext cx="14721774" cy="71138"/>
            <a:chOff x="2723384" y="675167"/>
            <a:chExt cx="14721774" cy="71138"/>
          </a:xfrm>
        </p:grpSpPr>
        <p:pic>
          <p:nvPicPr>
            <p:cNvPr id="12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00200" y="2268795"/>
            <a:ext cx="853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1.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2.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3.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4.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 및 프로젝트 일정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5.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   </a:t>
            </a: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6.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7.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16" name="그룹 1003"/>
          <p:cNvGrpSpPr/>
          <p:nvPr/>
        </p:nvGrpSpPr>
        <p:grpSpPr>
          <a:xfrm>
            <a:off x="-304800" y="2878395"/>
            <a:ext cx="7703561" cy="1585528"/>
            <a:chOff x="-93122" y="5875707"/>
            <a:chExt cx="4428142" cy="599051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93122" y="5875707"/>
              <a:ext cx="4428142" cy="59905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444395" y="3065772"/>
            <a:ext cx="8534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2. </a:t>
            </a:r>
            <a:r>
              <a:rPr lang="ko-KR" altLang="en-US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</a:t>
            </a:r>
            <a:endParaRPr lang="en-US" altLang="ko-KR" sz="7000" b="1" dirty="0" smtClean="0">
              <a:solidFill>
                <a:schemeClr val="bg1"/>
              </a:solidFill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8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마이 페이지 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문의 내역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)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996" y="2781300"/>
            <a:ext cx="7832168" cy="38456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799" y="6661594"/>
            <a:ext cx="9601927" cy="252050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11996" y="384810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516078" y="8835724"/>
            <a:ext cx="1360722" cy="270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마이 페이지 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회원 정보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)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768034"/>
            <a:ext cx="10415044" cy="29850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6057900"/>
            <a:ext cx="10376944" cy="30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073414"/>
            <a:ext cx="3124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커뮤니티 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공지 사항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 </a:t>
            </a: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문의 게시판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)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2768035"/>
            <a:ext cx="8082854" cy="32136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2410793"/>
            <a:ext cx="41433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관리자 메인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768034"/>
            <a:ext cx="11704087" cy="542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179" y="2611944"/>
            <a:ext cx="3438474" cy="5693042"/>
          </a:xfrm>
          <a:prstGeom prst="rect">
            <a:avLst/>
          </a:prstGeom>
        </p:spPr>
      </p:pic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상품 관리 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등록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리스트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)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928" y="2764232"/>
            <a:ext cx="10264158" cy="55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384" y="2649935"/>
            <a:ext cx="7731080" cy="5617766"/>
          </a:xfrm>
          <a:prstGeom prst="rect">
            <a:avLst/>
          </a:prstGeom>
        </p:spPr>
      </p:pic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매출 관리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0507" y="2597907"/>
            <a:ext cx="5988694" cy="56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0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432" y="2671504"/>
            <a:ext cx="12817210" cy="4986596"/>
          </a:xfrm>
          <a:prstGeom prst="rect">
            <a:avLst/>
          </a:prstGeom>
        </p:spPr>
      </p:pic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주문 관리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2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772254"/>
            <a:ext cx="11353800" cy="6430774"/>
          </a:xfrm>
          <a:prstGeom prst="rect">
            <a:avLst/>
          </a:prstGeom>
        </p:spPr>
      </p:pic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792179" y="2211834"/>
            <a:ext cx="3124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회원 관리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25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818485" cy="24800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65432" y="759005"/>
            <a:ext cx="1906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2477904" y="2053551"/>
            <a:ext cx="4188192" cy="714483"/>
            <a:chOff x="2727181" y="7135476"/>
            <a:chExt cx="5333093" cy="714483"/>
          </a:xfrm>
        </p:grpSpPr>
        <p:pic>
          <p:nvPicPr>
            <p:cNvPr id="8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727181" y="7135476"/>
              <a:ext cx="5333093" cy="71448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674679" y="2045593"/>
            <a:ext cx="3649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게시판 관리</a:t>
            </a:r>
            <a:endParaRPr lang="en-US" altLang="ko-KR" sz="2000" dirty="0" smtClean="0">
              <a:solidFill>
                <a:schemeClr val="bg1"/>
              </a:solidFill>
              <a:ea typeface="문체부 제목 돋음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문의 게시판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상품 문의</a:t>
            </a:r>
            <a:r>
              <a:rPr lang="en-US" altLang="ko-KR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리뷰 관리</a:t>
            </a:r>
            <a:endParaRPr lang="ko-KR" altLang="en-US" sz="2000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1300" y="2762019"/>
            <a:ext cx="4533296" cy="46555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694" y="2762019"/>
            <a:ext cx="4261752" cy="52310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8544" y="2762019"/>
            <a:ext cx="4735746" cy="60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2647184" y="675167"/>
            <a:ext cx="14721774" cy="71138"/>
            <a:chOff x="2723384" y="675167"/>
            <a:chExt cx="14721774" cy="71138"/>
          </a:xfrm>
        </p:grpSpPr>
        <p:pic>
          <p:nvPicPr>
            <p:cNvPr id="12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600200" y="2268795"/>
            <a:ext cx="85344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1.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배경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2.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3.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개발 환경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4.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역할 분담 및 프로젝트 일정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5.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프로젝트 산출물 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   </a:t>
            </a: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6.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스토리보드</a:t>
            </a:r>
            <a:endParaRPr lang="en-US" altLang="ko-KR" sz="3600" b="1" dirty="0" smtClean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pPr marL="342900" indent="-342900">
              <a:buAutoNum type="arabicPeriod"/>
            </a:pPr>
            <a:endParaRPr lang="en-US" altLang="ko-KR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  <a:p>
            <a:r>
              <a:rPr lang="en-US" altLang="ko-KR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7. </a:t>
            </a:r>
            <a:r>
              <a:rPr lang="ko-KR" altLang="en-US" sz="3600" b="1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3600" b="1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16" name="그룹 1003"/>
          <p:cNvGrpSpPr/>
          <p:nvPr/>
        </p:nvGrpSpPr>
        <p:grpSpPr>
          <a:xfrm>
            <a:off x="-304800" y="8343900"/>
            <a:ext cx="7703561" cy="1585528"/>
            <a:chOff x="-93122" y="5875707"/>
            <a:chExt cx="4428142" cy="599051"/>
          </a:xfrm>
        </p:grpSpPr>
        <p:pic>
          <p:nvPicPr>
            <p:cNvPr id="17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93122" y="5875707"/>
              <a:ext cx="4428142" cy="59905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444395" y="8531277"/>
            <a:ext cx="8534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7</a:t>
            </a:r>
            <a:r>
              <a:rPr lang="en-US" altLang="ko-KR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. </a:t>
            </a:r>
            <a:r>
              <a:rPr lang="ko-KR" altLang="en-US" sz="7000" b="1" dirty="0" smtClean="0">
                <a:solidFill>
                  <a:schemeClr val="bg1"/>
                </a:solidFill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en-US" altLang="ko-KR" sz="7000" b="1" dirty="0" smtClean="0">
              <a:solidFill>
                <a:schemeClr val="bg1"/>
              </a:solidFill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66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-93723"/>
            <a:ext cx="1650509" cy="32303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65432" y="759005"/>
            <a:ext cx="9907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벤치마킹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9638"/>
          <a:stretch/>
        </p:blipFill>
        <p:spPr>
          <a:xfrm>
            <a:off x="3305908" y="4610100"/>
            <a:ext cx="11620500" cy="5715000"/>
          </a:xfrm>
          <a:prstGeom prst="rect">
            <a:avLst/>
          </a:prstGeom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36515"/>
              </p:ext>
            </p:extLst>
          </p:nvPr>
        </p:nvGraphicFramePr>
        <p:xfrm>
          <a:off x="2958612" y="1715338"/>
          <a:ext cx="12315092" cy="1512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2696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6112396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</a:tblGrid>
              <a:tr h="56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장점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951205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주류에 대한 세부적인 분류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메인페이지에 인기 베스트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5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를 볼 수 있게 제공 </a:t>
                      </a:r>
                      <a:endParaRPr lang="ko-KR" altLang="en-US" sz="18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상품별로 문의할 수 있는 시스템 부재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상품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평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/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후기를 적을 만한 공간 없음</a:t>
                      </a:r>
                      <a:endParaRPr lang="ko-KR" altLang="en-US" sz="18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697650" cy="246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65431" y="759005"/>
            <a:ext cx="41659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 </a:t>
            </a:r>
            <a:r>
              <a:rPr lang="en-US" altLang="ko-KR" sz="2500" dirty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아쉬운 점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223697" y="2251296"/>
            <a:ext cx="3347630" cy="1115554"/>
            <a:chOff x="1600200" y="2400300"/>
            <a:chExt cx="2667000" cy="888743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600200" y="2400300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936151" y="2487375"/>
              <a:ext cx="1995097" cy="76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ea typeface="문체부 제목 돋음체" panose="020B0609000101010101" pitchFamily="49" charset="-127"/>
                </a:rPr>
                <a:t>커뮤니티 게시판</a:t>
              </a:r>
              <a:endParaRPr lang="ko-KR" altLang="en-US" sz="2800" dirty="0">
                <a:ea typeface="문체부 제목 돋음체" panose="020B0609000101010101" pitchFamily="49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00800" y="2624407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관리자가 </a:t>
            </a:r>
            <a:r>
              <a:rPr lang="ko-KR" altLang="en-US" dirty="0" err="1" smtClean="0">
                <a:ea typeface="문체부 제목 돋음체" panose="020B0609000101010101" pitchFamily="49" charset="-127"/>
              </a:rPr>
              <a:t>블로그나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 </a:t>
            </a:r>
            <a:r>
              <a:rPr lang="ko-KR" altLang="en-US" dirty="0" err="1" smtClean="0">
                <a:ea typeface="문체부 제목 돋음체" panose="020B0609000101010101" pitchFamily="49" charset="-127"/>
              </a:rPr>
              <a:t>포스팅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 형식으로 구현하려고 했으나 신경을 많이 못쓴 것 같다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223696" y="3695700"/>
            <a:ext cx="3347631" cy="1115554"/>
            <a:chOff x="1614097" y="3856679"/>
            <a:chExt cx="2667000" cy="888743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614097" y="3856679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90202" y="4069215"/>
              <a:ext cx="2197039" cy="416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ea typeface="문체부 제목 돋음체" panose="020B0609000101010101" pitchFamily="49" charset="-127"/>
                </a:rPr>
                <a:t>상품 검색 기능</a:t>
              </a:r>
              <a:endParaRPr lang="ko-KR" altLang="en-US" sz="2800" dirty="0">
                <a:ea typeface="문체부 제목 돋음체" panose="020B0609000101010101" pitchFamily="49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223696" y="5067300"/>
            <a:ext cx="3347630" cy="1115554"/>
            <a:chOff x="1600703" y="5295900"/>
            <a:chExt cx="2667000" cy="888743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1600703" y="5295900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70663" y="5356974"/>
              <a:ext cx="1780762" cy="76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ea typeface="문체부 제목 돋음체" panose="020B0609000101010101" pitchFamily="49" charset="-127"/>
                </a:rPr>
                <a:t>리뷰 정렬 기능 </a:t>
              </a:r>
              <a:r>
                <a:rPr lang="ko-KR" altLang="en-US" sz="2800" dirty="0" err="1" smtClean="0">
                  <a:ea typeface="문체부 제목 돋음체" panose="020B0609000101010101" pitchFamily="49" charset="-127"/>
                </a:rPr>
                <a:t>미구현</a:t>
              </a:r>
              <a:endParaRPr lang="ko-KR" altLang="en-US" sz="2800" dirty="0">
                <a:ea typeface="문체부 제목 돋음체" panose="020B0609000101010101" pitchFamily="49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23696" y="6438900"/>
            <a:ext cx="3347630" cy="1115554"/>
            <a:chOff x="1614097" y="6743700"/>
            <a:chExt cx="2667000" cy="888743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1614097" y="6743700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98341" y="6830972"/>
              <a:ext cx="1780762" cy="76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smtClean="0">
                  <a:ea typeface="문체부 제목 돋음체" panose="020B0609000101010101" pitchFamily="49" charset="-127"/>
                </a:rPr>
                <a:t>위시 리스트 기능 </a:t>
              </a:r>
              <a:r>
                <a:rPr lang="ko-KR" altLang="en-US" sz="2800" dirty="0" err="1" smtClean="0">
                  <a:ea typeface="문체부 제목 돋음체" panose="020B0609000101010101" pitchFamily="49" charset="-127"/>
                </a:rPr>
                <a:t>미구현</a:t>
              </a:r>
              <a:endParaRPr lang="ko-KR" altLang="en-US" sz="2800" dirty="0">
                <a:ea typeface="문체부 제목 돋음체" panose="020B0609000101010101" pitchFamily="49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226659" y="7810500"/>
            <a:ext cx="3347630" cy="1115554"/>
            <a:chOff x="1614097" y="6743700"/>
            <a:chExt cx="2667000" cy="888743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1614097" y="6743700"/>
              <a:ext cx="2667000" cy="888743"/>
            </a:xfrm>
            <a:prstGeom prst="roundRect">
              <a:avLst/>
            </a:prstGeom>
            <a:solidFill>
              <a:srgbClr val="20D199"/>
            </a:solidFill>
            <a:ln>
              <a:solidFill>
                <a:srgbClr val="20D1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03123" y="6979650"/>
              <a:ext cx="1780762" cy="416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 err="1" smtClean="0">
                  <a:ea typeface="문체부 제목 돋음체" panose="020B0609000101010101" pitchFamily="49" charset="-127"/>
                </a:rPr>
                <a:t>필터링</a:t>
              </a:r>
              <a:r>
                <a:rPr lang="ko-KR" altLang="en-US" sz="2800" dirty="0" smtClean="0">
                  <a:ea typeface="문체부 제목 돋음체" panose="020B0609000101010101" pitchFamily="49" charset="-127"/>
                </a:rPr>
                <a:t> 오류</a:t>
              </a:r>
              <a:endParaRPr lang="ko-KR" altLang="en-US" sz="2800" dirty="0">
                <a:ea typeface="문체부 제목 돋음체" panose="020B0609000101010101" pitchFamily="49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400800" y="8183609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기능 자체는 구현 하였지만 시현 당시에 오류 발생으로 인한 아쉬움</a:t>
            </a:r>
            <a:r>
              <a:rPr lang="en-US" altLang="ko-KR" dirty="0" smtClean="0">
                <a:ea typeface="문체부 제목 돋음체" panose="020B0609000101010101" pitchFamily="49" charset="-127"/>
              </a:rPr>
              <a:t>.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00800" y="6840831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제목 돋음체" panose="020B0609000101010101" pitchFamily="49" charset="-127"/>
              </a:rPr>
              <a:t>구현 목표였던 기능이지만 시간적인 여유 부족으로 인한 아쉬움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00800" y="4068811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ea typeface="문체부 제목 돋음체" panose="020B0609000101010101" pitchFamily="49" charset="-127"/>
              </a:rPr>
              <a:t>필터링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 기능 구현 집중으로 우선순위에 밀려 시간 부족으로 인한 </a:t>
            </a:r>
            <a:r>
              <a:rPr lang="ko-KR" altLang="en-US" dirty="0" err="1" smtClean="0">
                <a:ea typeface="문체부 제목 돋음체" panose="020B0609000101010101" pitchFamily="49" charset="-127"/>
              </a:rPr>
              <a:t>미구현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05282" y="5436347"/>
            <a:ext cx="967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문체부 제목 돋음체" panose="020B0609000101010101" pitchFamily="49" charset="-127"/>
              </a:rPr>
              <a:t>구현 목표였던 기능이지만 시간적인 여유 부족으로 인한 </a:t>
            </a:r>
            <a:r>
              <a:rPr lang="ko-KR" altLang="en-US" dirty="0" smtClean="0">
                <a:ea typeface="문체부 제목 돋음체" panose="020B0609000101010101" pitchFamily="49" charset="-127"/>
              </a:rPr>
              <a:t>아쉬움</a:t>
            </a:r>
            <a:endParaRPr lang="ko-KR" altLang="en-US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58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697650" cy="246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65431" y="759005"/>
            <a:ext cx="41659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39991" y="2470717"/>
            <a:ext cx="5901393" cy="5644584"/>
            <a:chOff x="2709207" y="2470717"/>
            <a:chExt cx="5434503" cy="5873183"/>
          </a:xfrm>
        </p:grpSpPr>
        <p:grpSp>
          <p:nvGrpSpPr>
            <p:cNvPr id="25" name="그룹 24"/>
            <p:cNvGrpSpPr/>
            <p:nvPr/>
          </p:nvGrpSpPr>
          <p:grpSpPr>
            <a:xfrm>
              <a:off x="2723383" y="2986122"/>
              <a:ext cx="5067375" cy="5357778"/>
              <a:chOff x="-150695" y="2001320"/>
              <a:chExt cx="18612502" cy="3473924"/>
            </a:xfrm>
          </p:grpSpPr>
          <p:pic>
            <p:nvPicPr>
              <p:cNvPr id="26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0695" y="2001320"/>
                <a:ext cx="18612502" cy="3473924"/>
              </a:xfrm>
              <a:prstGeom prst="rect">
                <a:avLst/>
              </a:prstGeom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2709207" y="2470717"/>
              <a:ext cx="5434503" cy="728069"/>
              <a:chOff x="2727181" y="7135476"/>
              <a:chExt cx="5333093" cy="714483"/>
            </a:xfrm>
          </p:grpSpPr>
          <p:pic>
            <p:nvPicPr>
              <p:cNvPr id="2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2727181" y="7135476"/>
                <a:ext cx="5333093" cy="714483"/>
              </a:xfrm>
              <a:prstGeom prst="rect">
                <a:avLst/>
              </a:prstGeom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2892391" y="2552699"/>
            <a:ext cx="312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ea typeface="문체부 제목 돋음체" panose="020B0609000101010101" pitchFamily="49" charset="-127"/>
              </a:rPr>
              <a:t>김재엽</a:t>
            </a:r>
            <a:endParaRPr lang="ko-KR" altLang="en-US" sz="3200" dirty="0">
              <a:ea typeface="문체부 제목 돋음체" panose="020B0609000101010101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2391" y="3458632"/>
            <a:ext cx="5105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ea typeface="문체부 제목 돋음체" panose="020B0609000101010101" pitchFamily="49" charset="-127"/>
              </a:rPr>
              <a:t>개인적으로 하는 프로젝트는 꽤 많이 해봤는데 여러 사람과 하는 프로젝트는 처음 하는 경험이었다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.</a:t>
            </a:r>
          </a:p>
          <a:p>
            <a:r>
              <a:rPr lang="ko-KR" altLang="en-US" sz="2500" dirty="0">
                <a:ea typeface="문체부 제목 돋음체" panose="020B0609000101010101" pitchFamily="49" charset="-127"/>
              </a:rPr>
              <a:t>다른 사람과 상의하고 소통하며 문제의 방향을 설정하고 그것을 해결해 나가는 것은 혼자서 작업을 하는 것과는 완전히 다른 무언가 라는 것을 느꼈다</a:t>
            </a:r>
          </a:p>
          <a:p>
            <a:r>
              <a:rPr lang="ko-KR" altLang="en-US" sz="2500" dirty="0" err="1">
                <a:ea typeface="문체부 제목 돋음체" panose="020B0609000101010101" pitchFamily="49" charset="-127"/>
              </a:rPr>
              <a:t>그동안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 배운 것들을 정리하는 데에 정말 좋았고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시간이 조금 빠듯했는데 다음 프로젝트는 더 잘 해냈으면 좋겠다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.</a:t>
            </a:r>
            <a:endParaRPr lang="ko-KR" altLang="en-US" sz="2500" dirty="0">
              <a:ea typeface="문체부 제목 돋음체" panose="020B0609000101010101" pitchFamily="49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287000" y="2470717"/>
            <a:ext cx="5901393" cy="5644583"/>
            <a:chOff x="2709207" y="2470717"/>
            <a:chExt cx="5434503" cy="5873183"/>
          </a:xfrm>
        </p:grpSpPr>
        <p:grpSp>
          <p:nvGrpSpPr>
            <p:cNvPr id="34" name="그룹 33"/>
            <p:cNvGrpSpPr/>
            <p:nvPr/>
          </p:nvGrpSpPr>
          <p:grpSpPr>
            <a:xfrm>
              <a:off x="2723383" y="2986122"/>
              <a:ext cx="5067375" cy="5357778"/>
              <a:chOff x="-150695" y="2001320"/>
              <a:chExt cx="18612502" cy="3473924"/>
            </a:xfrm>
          </p:grpSpPr>
          <p:pic>
            <p:nvPicPr>
              <p:cNvPr id="37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0695" y="2001320"/>
                <a:ext cx="18612502" cy="3473924"/>
              </a:xfrm>
              <a:prstGeom prst="rect">
                <a:avLst/>
              </a:prstGeom>
            </p:spPr>
          </p:pic>
        </p:grpSp>
        <p:grpSp>
          <p:nvGrpSpPr>
            <p:cNvPr id="35" name="그룹 34"/>
            <p:cNvGrpSpPr/>
            <p:nvPr/>
          </p:nvGrpSpPr>
          <p:grpSpPr>
            <a:xfrm>
              <a:off x="2709207" y="2470717"/>
              <a:ext cx="5434503" cy="728069"/>
              <a:chOff x="2727181" y="7135476"/>
              <a:chExt cx="5333093" cy="714483"/>
            </a:xfrm>
          </p:grpSpPr>
          <p:pic>
            <p:nvPicPr>
              <p:cNvPr id="36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2727181" y="7135476"/>
                <a:ext cx="5333093" cy="714483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10439400" y="2552700"/>
            <a:ext cx="312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ea typeface="문체부 제목 돋음체" panose="020B0609000101010101" pitchFamily="49" charset="-127"/>
              </a:rPr>
              <a:t>문기용</a:t>
            </a:r>
            <a:endParaRPr lang="ko-KR" altLang="en-US" sz="3200" dirty="0">
              <a:ea typeface="문체부 제목 돋음체" panose="020B0609000101010101" pitchFamily="49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39400" y="3458633"/>
            <a:ext cx="5105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ea typeface="문체부 제목 돋음체" charset="0"/>
              </a:rPr>
              <a:t>팀 단위로 이루어지고 역할을 나눠 진행하는 프로젝트를 하다 보니 새로운 경험 이였고 코딩 실력향상에 많은 도움이 된 것 같다.</a:t>
            </a:r>
          </a:p>
          <a:p>
            <a:r>
              <a:rPr lang="ko-KR" altLang="en-US" sz="2500" dirty="0">
                <a:ea typeface="문체부 제목 돋음체" charset="0"/>
              </a:rPr>
              <a:t>페이지를 만들고 기능을 구현하면서 오류가 자주 발생했는데 이런 오류를 해결 했을 때의 성취감이 정말 좋았다.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697650" cy="246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65431" y="759005"/>
            <a:ext cx="41659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39991" y="2470717"/>
            <a:ext cx="5901393" cy="5644584"/>
            <a:chOff x="2709207" y="2470717"/>
            <a:chExt cx="5434503" cy="5873183"/>
          </a:xfrm>
        </p:grpSpPr>
        <p:grpSp>
          <p:nvGrpSpPr>
            <p:cNvPr id="25" name="그룹 24"/>
            <p:cNvGrpSpPr/>
            <p:nvPr/>
          </p:nvGrpSpPr>
          <p:grpSpPr>
            <a:xfrm>
              <a:off x="2723383" y="2986122"/>
              <a:ext cx="5067375" cy="5357778"/>
              <a:chOff x="-150695" y="2001320"/>
              <a:chExt cx="18612502" cy="3473924"/>
            </a:xfrm>
          </p:grpSpPr>
          <p:pic>
            <p:nvPicPr>
              <p:cNvPr id="26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0695" y="2001320"/>
                <a:ext cx="18612502" cy="3473924"/>
              </a:xfrm>
              <a:prstGeom prst="rect">
                <a:avLst/>
              </a:prstGeom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2709207" y="2470717"/>
              <a:ext cx="5434503" cy="728069"/>
              <a:chOff x="2727181" y="7135476"/>
              <a:chExt cx="5333093" cy="714483"/>
            </a:xfrm>
          </p:grpSpPr>
          <p:pic>
            <p:nvPicPr>
              <p:cNvPr id="2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2727181" y="7135476"/>
                <a:ext cx="5333093" cy="714483"/>
              </a:xfrm>
              <a:prstGeom prst="rect">
                <a:avLst/>
              </a:prstGeom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2892391" y="2552699"/>
            <a:ext cx="312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ea typeface="문체부 제목 돋음체" panose="020B0609000101010101" pitchFamily="49" charset="-127"/>
              </a:rPr>
              <a:t>이예지</a:t>
            </a:r>
            <a:endParaRPr lang="ko-KR" altLang="en-US" sz="3200" dirty="0">
              <a:ea typeface="문체부 제목 돋음체" panose="020B0609000101010101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2391" y="3458632"/>
            <a:ext cx="51054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ea typeface="문체부 제목 돋음체" panose="020B0609000101010101" pitchFamily="49" charset="-127"/>
              </a:rPr>
              <a:t>프로젝트 기획에서부터 끝까지 직접 해보는 것이다 보니  코드를 짜는 것에 재미를 느끼게 되었고 에러가 발생했을 때 대처하는 것에 조금은 익숙해졌습니다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.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 </a:t>
            </a:r>
          </a:p>
          <a:p>
            <a:r>
              <a:rPr lang="ko-KR" altLang="en-US" sz="2500" dirty="0">
                <a:ea typeface="문체부 제목 돋음체" panose="020B0609000101010101" pitchFamily="49" charset="-127"/>
              </a:rPr>
              <a:t>다만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 </a:t>
            </a:r>
            <a:r>
              <a:rPr lang="ko-KR" altLang="en-US" sz="2500" dirty="0" err="1">
                <a:ea typeface="문체부 제목 돋음체" panose="020B0609000101010101" pitchFamily="49" charset="-127"/>
              </a:rPr>
              <a:t>한달간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 배운 내용을 활용하는 것에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 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중점을 두다 보니 지금 내가 아는 것보다 효율적이거나 성능에 좋은 코드가 있지 않을까 라는 고민을 많이 하게 되었고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 앞으로 배우게 될 것들이 더 기대가 됩니다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.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0287000" y="2470718"/>
            <a:ext cx="5901393" cy="5644584"/>
            <a:chOff x="2709207" y="2470717"/>
            <a:chExt cx="5434503" cy="5873183"/>
          </a:xfrm>
        </p:grpSpPr>
        <p:grpSp>
          <p:nvGrpSpPr>
            <p:cNvPr id="34" name="그룹 33"/>
            <p:cNvGrpSpPr/>
            <p:nvPr/>
          </p:nvGrpSpPr>
          <p:grpSpPr>
            <a:xfrm>
              <a:off x="2723383" y="2986122"/>
              <a:ext cx="5067375" cy="5357778"/>
              <a:chOff x="-150695" y="2001320"/>
              <a:chExt cx="18612502" cy="3473924"/>
            </a:xfrm>
          </p:grpSpPr>
          <p:pic>
            <p:nvPicPr>
              <p:cNvPr id="37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0695" y="2001320"/>
                <a:ext cx="18612502" cy="3473924"/>
              </a:xfrm>
              <a:prstGeom prst="rect">
                <a:avLst/>
              </a:prstGeom>
            </p:spPr>
          </p:pic>
        </p:grpSp>
        <p:grpSp>
          <p:nvGrpSpPr>
            <p:cNvPr id="35" name="그룹 34"/>
            <p:cNvGrpSpPr/>
            <p:nvPr/>
          </p:nvGrpSpPr>
          <p:grpSpPr>
            <a:xfrm>
              <a:off x="2709207" y="2470717"/>
              <a:ext cx="5434503" cy="728069"/>
              <a:chOff x="2727181" y="7135476"/>
              <a:chExt cx="5333093" cy="714483"/>
            </a:xfrm>
          </p:grpSpPr>
          <p:pic>
            <p:nvPicPr>
              <p:cNvPr id="36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2727181" y="7135476"/>
                <a:ext cx="5333093" cy="714483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10439400" y="2552700"/>
            <a:ext cx="312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ea typeface="문체부 제목 돋음체" panose="020B0609000101010101" pitchFamily="49" charset="-127"/>
              </a:rPr>
              <a:t>임수민</a:t>
            </a:r>
            <a:endParaRPr lang="ko-KR" altLang="en-US" sz="3200" dirty="0">
              <a:ea typeface="문체부 제목 돋음체" panose="020B0609000101010101" pitchFamily="49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39400" y="3458633"/>
            <a:ext cx="51054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ea typeface="문체부 제목 돋음체" panose="020B0609000101010101" pitchFamily="49" charset="-127"/>
              </a:rPr>
              <a:t> 프로젝트를 진행하면서 개발이란 것이 어떤 것인지  또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, </a:t>
            </a:r>
            <a:r>
              <a:rPr lang="ko-KR" altLang="en-US" sz="2500" dirty="0" err="1">
                <a:ea typeface="문체부 제목 돋음체" panose="020B0609000101010101" pitchFamily="49" charset="-127"/>
              </a:rPr>
              <a:t>개발자란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 무슨 직업인지 전보다 확실히 이해하게 되었으며 스스로 앞으로의 대한 방향성을 잡은 것 같다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.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 </a:t>
            </a:r>
            <a:endParaRPr lang="en-US" altLang="ko-KR" sz="2500" dirty="0">
              <a:ea typeface="문체부 제목 돋음체" panose="020B0609000101010101" pitchFamily="49" charset="-127"/>
            </a:endParaRPr>
          </a:p>
          <a:p>
            <a:r>
              <a:rPr lang="en-US" altLang="ko-KR" sz="2500" dirty="0">
                <a:ea typeface="문체부 제목 돋음체" panose="020B0609000101010101" pitchFamily="49" charset="-127"/>
              </a:rPr>
              <a:t> 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작업을 하며  부족한 점이 많다고 느꼈다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. </a:t>
            </a:r>
            <a:r>
              <a:rPr lang="ko-KR" altLang="en-US" sz="2500" dirty="0">
                <a:ea typeface="문체부 제목 돋음체" panose="020B0609000101010101" pitchFamily="49" charset="-127"/>
              </a:rPr>
              <a:t>이번 경험을 바탕으로 다음 프로젝트를 대비하여 더 많은 공부를 해야겠단 생각이 들었다</a:t>
            </a:r>
            <a:r>
              <a:rPr lang="en-US" altLang="ko-KR" sz="2500" dirty="0">
                <a:ea typeface="문체부 제목 돋음체" panose="020B0609000101010101" pitchFamily="49" charset="-127"/>
              </a:rPr>
              <a:t>.</a:t>
            </a:r>
            <a:endParaRPr lang="ko-KR" altLang="en-US" sz="2500" dirty="0">
              <a:ea typeface="문체부 제목 돋음체" panose="020B0609000101010101" pitchFamily="49" charset="-127"/>
            </a:endParaRPr>
          </a:p>
          <a:p>
            <a:endParaRPr lang="ko-KR" altLang="en-US" sz="2500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70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947" y="5544"/>
            <a:ext cx="1697650" cy="246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65431" y="759005"/>
            <a:ext cx="41659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소감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39991" y="2470716"/>
            <a:ext cx="5901393" cy="5644584"/>
            <a:chOff x="2709207" y="2470717"/>
            <a:chExt cx="5434503" cy="5873183"/>
          </a:xfrm>
        </p:grpSpPr>
        <p:grpSp>
          <p:nvGrpSpPr>
            <p:cNvPr id="25" name="그룹 24"/>
            <p:cNvGrpSpPr/>
            <p:nvPr/>
          </p:nvGrpSpPr>
          <p:grpSpPr>
            <a:xfrm>
              <a:off x="2723383" y="2986122"/>
              <a:ext cx="5067375" cy="5357778"/>
              <a:chOff x="-150695" y="2001320"/>
              <a:chExt cx="18612502" cy="3473924"/>
            </a:xfrm>
          </p:grpSpPr>
          <p:pic>
            <p:nvPicPr>
              <p:cNvPr id="26" name="Object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0695" y="2001320"/>
                <a:ext cx="18612502" cy="3473924"/>
              </a:xfrm>
              <a:prstGeom prst="rect">
                <a:avLst/>
              </a:prstGeom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2709207" y="2470717"/>
              <a:ext cx="5434503" cy="728069"/>
              <a:chOff x="2727181" y="7135476"/>
              <a:chExt cx="5333093" cy="714483"/>
            </a:xfrm>
          </p:grpSpPr>
          <p:pic>
            <p:nvPicPr>
              <p:cNvPr id="2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0800000">
                <a:off x="2727181" y="7135476"/>
                <a:ext cx="5333093" cy="714483"/>
              </a:xfrm>
              <a:prstGeom prst="rect">
                <a:avLst/>
              </a:prstGeom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2892391" y="2552699"/>
            <a:ext cx="312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ea typeface="문체부 제목 돋음체" panose="020B0609000101010101" pitchFamily="49" charset="-127"/>
              </a:rPr>
              <a:t>조성혁</a:t>
            </a:r>
            <a:endParaRPr lang="ko-KR" altLang="en-US" sz="3200" dirty="0">
              <a:ea typeface="문체부 제목 돋음체" panose="020B0609000101010101" pitchFamily="49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2391" y="3458632"/>
            <a:ext cx="51054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학생 일 때부터 팀프로젝트를  할 때마다 느끼지만 항상 쉽지 않았던 것 같다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.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하지만 프로젝트를 마무리 하고 돌아보면 그만큼 보람도 느끼고 얻어가는 것이 많다고  느껴진다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. </a:t>
            </a:r>
            <a:r>
              <a:rPr lang="ko-KR" altLang="en-US" sz="2500" dirty="0" smtClean="0">
                <a:ea typeface="문체부 제목 돋음체" panose="020B0609000101010101" pitchFamily="49" charset="-127"/>
              </a:rPr>
              <a:t>개인의 부족함을 팀원들이 서로 보완해 주면서 더욱 </a:t>
            </a:r>
            <a:endParaRPr lang="en-US" altLang="ko-KR" sz="25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발전한 기분이 든다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. </a:t>
            </a:r>
            <a:endParaRPr lang="en-US" altLang="ko-KR" sz="2500" dirty="0">
              <a:ea typeface="문체부 제목 돋음체" panose="020B0609000101010101" pitchFamily="49" charset="-127"/>
            </a:endParaRPr>
          </a:p>
          <a:p>
            <a:r>
              <a:rPr lang="ko-KR" altLang="en-US" sz="2500" dirty="0" smtClean="0">
                <a:ea typeface="문체부 제목 돋음체" panose="020B0609000101010101" pitchFamily="49" charset="-127"/>
              </a:rPr>
              <a:t>아직은 스스로에 대한 부족함을 느끼고 있기 때문에 더 공부하고 더 발전 하도록 노력하겠다</a:t>
            </a:r>
            <a:r>
              <a:rPr lang="en-US" altLang="ko-KR" sz="2500" dirty="0" smtClean="0">
                <a:ea typeface="문체부 제목 돋음체" panose="020B0609000101010101" pitchFamily="49" charset="-127"/>
              </a:rPr>
              <a:t>.</a:t>
            </a:r>
            <a:endParaRPr lang="ko-KR" altLang="en-US" sz="2500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64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01004" y="1939844"/>
            <a:ext cx="10383542" cy="6385878"/>
            <a:chOff x="9901004" y="1939844"/>
            <a:chExt cx="10383542" cy="63858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901004" y="1939844"/>
              <a:ext cx="10383542" cy="63858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1234" y="1242663"/>
            <a:ext cx="5207018" cy="2683598"/>
            <a:chOff x="-1271234" y="1242663"/>
            <a:chExt cx="5207018" cy="2683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271234" y="1242663"/>
              <a:ext cx="5207018" cy="2683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57" y="2884076"/>
            <a:ext cx="16302301" cy="71138"/>
            <a:chOff x="1142857" y="2884076"/>
            <a:chExt cx="16302301" cy="711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884076"/>
              <a:ext cx="16302301" cy="711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3571" y="730984"/>
            <a:ext cx="10793013" cy="2769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" r="-177" b="28679"/>
          <a:stretch/>
        </p:blipFill>
        <p:spPr>
          <a:xfrm>
            <a:off x="3305908" y="4610100"/>
            <a:ext cx="11629292" cy="5715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947" y="-93723"/>
            <a:ext cx="1650509" cy="32303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65432" y="759005"/>
            <a:ext cx="9907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벤치마킹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30299"/>
              </p:ext>
            </p:extLst>
          </p:nvPr>
        </p:nvGraphicFramePr>
        <p:xfrm>
          <a:off x="2958612" y="1714500"/>
          <a:ext cx="12315092" cy="1750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2696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6112396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</a:tblGrid>
              <a:tr h="56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장점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951205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웹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페이지를 접속함과 동시에 사용자 연령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체크 </a:t>
                      </a:r>
                    </a:p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페이지에서 프로모션 및 상품소개란을 통해 지식이 없는 소비자의 구매를 용이하게 함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커뮤니티 게시판을 통해 와인에 대한 이야기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,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소식 공유 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상품 검색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시 </a:t>
                      </a:r>
                      <a:r>
                        <a:rPr lang="ko-KR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필터링의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부재로 주류를 자세히 알고 있는 사람이 아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니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라면 검색기능을 사용하기 힘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듦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5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27920"/>
          <a:stretch/>
        </p:blipFill>
        <p:spPr>
          <a:xfrm>
            <a:off x="3317631" y="4610101"/>
            <a:ext cx="11597054" cy="57149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947" y="-93723"/>
            <a:ext cx="1650509" cy="32303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65432" y="759005"/>
            <a:ext cx="9907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벤치마킹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951109"/>
              </p:ext>
            </p:extLst>
          </p:nvPr>
        </p:nvGraphicFramePr>
        <p:xfrm>
          <a:off x="2958612" y="1714500"/>
          <a:ext cx="12315092" cy="2298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2696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6112396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</a:tblGrid>
              <a:tr h="56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장점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951205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상품페이지에 매우 다양한 </a:t>
                      </a:r>
                      <a:r>
                        <a:rPr lang="ko-KR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필터링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기능</a:t>
                      </a:r>
                    </a:p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장바구니가 비었을 경우 장바구니 하단에 인기상품을 보여주는 기능</a:t>
                      </a:r>
                    </a:p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상품 상세정보 페이지에 비슷한 상품 추천 기능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회원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가입시 메일의 카테고리를 나눠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(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할인정보 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/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뉴스레터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)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원하는 광고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메일만 수신 가능하게 함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메인페이지에 주문배송조회 버튼이 있으나 클릭하면 그냥 배송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FAQ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로 이동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회원가입 페이지에서 본인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인증의 부재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0896"/>
          <a:stretch/>
        </p:blipFill>
        <p:spPr>
          <a:xfrm>
            <a:off x="3317631" y="4648201"/>
            <a:ext cx="11597054" cy="56768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23384" y="675167"/>
            <a:ext cx="14721774" cy="71138"/>
            <a:chOff x="2723384" y="675167"/>
            <a:chExt cx="14721774" cy="71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3384" y="675167"/>
              <a:ext cx="14721774" cy="7113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947" y="-93723"/>
            <a:ext cx="1650509" cy="32303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65432" y="759005"/>
            <a:ext cx="99075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구현 목표 </a:t>
            </a:r>
            <a:r>
              <a:rPr lang="en-US" altLang="ko-KR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- </a:t>
            </a:r>
            <a:r>
              <a:rPr lang="ko-KR" altLang="en-US" sz="2500" dirty="0" smtClean="0">
                <a:latin typeface="휴먼모음T" panose="02030504000101010101" pitchFamily="18" charset="-127"/>
                <a:ea typeface="문체부 제목 돋음체" panose="020B0609000101010101" pitchFamily="49" charset="-127"/>
              </a:rPr>
              <a:t>벤치마킹</a:t>
            </a:r>
            <a:endParaRPr lang="ko-KR" altLang="en-US" sz="2500" dirty="0">
              <a:latin typeface="휴먼모음T" panose="02030504000101010101" pitchFamily="18" charset="-127"/>
              <a:ea typeface="문체부 제목 돋음체" panose="020B0609000101010101" pitchFamily="49" charset="-127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365186"/>
              </p:ext>
            </p:extLst>
          </p:nvPr>
        </p:nvGraphicFramePr>
        <p:xfrm>
          <a:off x="2958612" y="1714500"/>
          <a:ext cx="12315092" cy="1512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2696">
                  <a:extLst>
                    <a:ext uri="{9D8B030D-6E8A-4147-A177-3AD203B41FA5}">
                      <a16:colId xmlns="" xmlns:a16="http://schemas.microsoft.com/office/drawing/2014/main" val="2885796332"/>
                    </a:ext>
                  </a:extLst>
                </a:gridCol>
                <a:gridCol w="6112396">
                  <a:extLst>
                    <a:ext uri="{9D8B030D-6E8A-4147-A177-3AD203B41FA5}">
                      <a16:colId xmlns="" xmlns:a16="http://schemas.microsoft.com/office/drawing/2014/main" val="3885060272"/>
                    </a:ext>
                  </a:extLst>
                </a:gridCol>
              </a:tblGrid>
              <a:tr h="561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장점</a:t>
                      </a:r>
                      <a:endParaRPr lang="ko-KR" altLang="en-US" sz="2500" dirty="0">
                        <a:solidFill>
                          <a:schemeClr val="tx1"/>
                        </a:solidFill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0D1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ea typeface="문체부 제목 돋음체" panose="020B0609000101010101" pitchFamily="49" charset="-127"/>
                        </a:rPr>
                        <a:t>단점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0D1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0662191"/>
                  </a:ext>
                </a:extLst>
              </a:tr>
              <a:tr h="951205"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검색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필터가 매우 다양함</a:t>
                      </a:r>
                    </a:p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회원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가입시 재고가 들어오는 즉시 메일로 알림 수신 가능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제품 상세페이지에 해당 상품과 비슷한 상품 추천 기능</a:t>
                      </a: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사이트 </a:t>
                      </a:r>
                      <a:r>
                        <a:rPr lang="ko-KR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맵의</a:t>
                      </a:r>
                      <a:r>
                        <a:rPr lang="ko-KR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문체부 제목 돋음체" panose="020B0609000101010101" pitchFamily="49" charset="-127"/>
                          <a:cs typeface="+mn-cs"/>
                        </a:rPr>
                        <a:t> 부재</a:t>
                      </a:r>
                    </a:p>
                    <a:p>
                      <a:pPr marL="285750" lvl="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2000" dirty="0">
                        <a:ea typeface="문체부 제목 돋음체" panose="020B060900010101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70683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9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2509</Words>
  <Application>Microsoft Office PowerPoint</Application>
  <PresentationFormat>사용자 지정</PresentationFormat>
  <Paragraphs>985</Paragraphs>
  <Slides>64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3" baseType="lpstr">
      <vt:lpstr>?? ??</vt:lpstr>
      <vt:lpstr>맑은 고딕</vt:lpstr>
      <vt:lpstr>문체부 제목 돋음체</vt:lpstr>
      <vt:lpstr>Batang</vt:lpstr>
      <vt:lpstr>휴먼모음T</vt:lpstr>
      <vt:lpstr>AmeriGarmnd BT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 성혁</cp:lastModifiedBy>
  <cp:revision>162</cp:revision>
  <dcterms:created xsi:type="dcterms:W3CDTF">2022-05-04T09:37:00Z</dcterms:created>
  <dcterms:modified xsi:type="dcterms:W3CDTF">2022-05-10T09:08:22Z</dcterms:modified>
</cp:coreProperties>
</file>